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5_948E7A0F.xml" ContentType="application/vnd.ms-powerpoint.comments+xml"/>
  <Override PartName="/ppt/notesSlides/notesSlide3.xml" ContentType="application/vnd.openxmlformats-officedocument.presentationml.notesSlide+xml"/>
  <Override PartName="/ppt/comments/modernComment_12D_7808C516.xml" ContentType="application/vnd.ms-powerpoint.comments+xml"/>
  <Override PartName="/ppt/notesSlides/notesSlide4.xml" ContentType="application/vnd.openxmlformats-officedocument.presentationml.notesSlide+xml"/>
  <Override PartName="/ppt/comments/modernComment_119_9D5320F8.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2_473741B4.xml" ContentType="application/vnd.ms-powerpoint.comments+xml"/>
  <Override PartName="/ppt/notesSlides/notesSlide10.xml" ContentType="application/vnd.openxmlformats-officedocument.presentationml.notesSlide+xml"/>
  <Override PartName="/ppt/comments/modernComment_138_BFF904AF.xml" ContentType="application/vnd.ms-powerpoint.comments+xml"/>
  <Override PartName="/ppt/notesSlides/notesSlide11.xml" ContentType="application/vnd.openxmlformats-officedocument.presentationml.notesSlide+xml"/>
  <Override PartName="/ppt/comments/modernComment_136_6A791351.xml" ContentType="application/vnd.ms-powerpoint.comments+xml"/>
  <Override PartName="/ppt/notesSlides/notesSlide12.xml" ContentType="application/vnd.openxmlformats-officedocument.presentationml.notesSlide+xml"/>
  <Override PartName="/ppt/comments/modernComment_137_D702853B.xml" ContentType="application/vnd.ms-powerpoint.comments+xml"/>
  <Override PartName="/ppt/notesSlides/notesSlide13.xml" ContentType="application/vnd.openxmlformats-officedocument.presentationml.notesSlide+xml"/>
  <Override PartName="/ppt/comments/modernComment_131_8BF80108.xml" ContentType="application/vnd.ms-powerpoint.comments+xml"/>
  <Override PartName="/ppt/notesSlides/notesSlide14.xml" ContentType="application/vnd.openxmlformats-officedocument.presentationml.notesSlide+xml"/>
  <Override PartName="/ppt/comments/modernComment_13A_1A922E4.xml" ContentType="application/vnd.ms-powerpoint.comments+xml"/>
  <Override PartName="/ppt/notesSlides/notesSlide15.xml" ContentType="application/vnd.openxmlformats-officedocument.presentationml.notesSlide+xml"/>
  <Override PartName="/ppt/comments/modernComment_13E_F98E3F69.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0"/>
  </p:notesMasterIdLst>
  <p:sldIdLst>
    <p:sldId id="283" r:id="rId2"/>
    <p:sldId id="277" r:id="rId3"/>
    <p:sldId id="301" r:id="rId4"/>
    <p:sldId id="281" r:id="rId5"/>
    <p:sldId id="263" r:id="rId6"/>
    <p:sldId id="304" r:id="rId7"/>
    <p:sldId id="308" r:id="rId8"/>
    <p:sldId id="313" r:id="rId9"/>
    <p:sldId id="306" r:id="rId10"/>
    <p:sldId id="312" r:id="rId11"/>
    <p:sldId id="310" r:id="rId12"/>
    <p:sldId id="311" r:id="rId13"/>
    <p:sldId id="305" r:id="rId14"/>
    <p:sldId id="314" r:id="rId15"/>
    <p:sldId id="318" r:id="rId16"/>
    <p:sldId id="316" r:id="rId17"/>
    <p:sldId id="317" r:id="rId18"/>
    <p:sldId id="307"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5" roundtripDataSignature="AMtx7mhSaRiTD9uDhGJ3nUfwohnl+c0Rs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5C0B7A-BB05-9BD2-A154-EDAFC4A29CEF}" name="Shengkun Cui" initials="SC" userId="382bd3867afa6cef" providerId="Windows Live"/>
  <p188:author id="{A3466DC1-BC83-973D-2462-169ABD42CB88}" name="Jack Chen" initials="JC" userId="91400600656c183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284"/>
    <a:srgbClr val="15264B"/>
    <a:srgbClr val="E84B36"/>
    <a:srgbClr val="FA5738"/>
    <a:srgbClr val="FF552E"/>
    <a:srgbClr val="13294B"/>
    <a:srgbClr val="0E2248"/>
    <a:srgbClr val="0E2E5A"/>
    <a:srgbClr val="0B1A53"/>
    <a:srgbClr val="0309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4"/>
    <p:restoredTop sz="65756" autoAdjust="0"/>
  </p:normalViewPr>
  <p:slideViewPr>
    <p:cSldViewPr snapToGrid="0" snapToObjects="1">
      <p:cViewPr varScale="1">
        <p:scale>
          <a:sx n="49" d="100"/>
          <a:sy n="49" d="100"/>
        </p:scale>
        <p:origin x="456"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5" Type="http://customschemas.google.com/relationships/presentationmetadata" Target="metadata"/></Relationships>
</file>

<file path=ppt/comments/modernComment_115_948E7A0F.xml><?xml version="1.0" encoding="utf-8"?>
<p188:cmLst xmlns:a="http://schemas.openxmlformats.org/drawingml/2006/main" xmlns:r="http://schemas.openxmlformats.org/officeDocument/2006/relationships" xmlns:p188="http://schemas.microsoft.com/office/powerpoint/2018/8/main">
  <p188:cm id="{56E40AFC-C9D0-4FCB-8D02-E997336740EF}" authorId="{DD5C0B7A-BB05-9BD2-A154-EDAFC4A29CEF}" created="2023-05-01T14:37:41.750">
    <ac:txMkLst xmlns:ac="http://schemas.microsoft.com/office/drawing/2013/main/command">
      <pc:docMk xmlns:pc="http://schemas.microsoft.com/office/powerpoint/2013/main/command"/>
      <pc:sldMk xmlns:pc="http://schemas.microsoft.com/office/powerpoint/2013/main/command" cId="2492365327" sldId="277"/>
      <ac:spMk id="26" creationId="{8BD31E2B-72C7-9D4E-A895-6763E2548FC1}"/>
      <ac:txMk cp="0" len="7">
        <ac:context len="8" hash="757246413"/>
      </ac:txMk>
    </ac:txMkLst>
    <p188:pos x="1072514" y="152565"/>
    <p188:txBody>
      <a:bodyPr/>
      <a:lstStyle/>
      <a:p>
        <a:r>
          <a:rPr lang="en-US"/>
          <a:t>You can quickly go through the outline or just remove it. It is not a long presenttatin.</a:t>
        </a:r>
      </a:p>
    </p188:txBody>
  </p188:cm>
</p188:cmLst>
</file>

<file path=ppt/comments/modernComment_119_9D5320F8.xml><?xml version="1.0" encoding="utf-8"?>
<p188:cmLst xmlns:a="http://schemas.openxmlformats.org/drawingml/2006/main" xmlns:r="http://schemas.openxmlformats.org/officeDocument/2006/relationships" xmlns:p188="http://schemas.microsoft.com/office/powerpoint/2018/8/main">
  <p188:cm id="{5F961402-23D2-48B3-B43D-68A6BCD56707}" authorId="{DD5C0B7A-BB05-9BD2-A154-EDAFC4A29CEF}" created="2023-05-01T14:33:14.050">
    <ac:txMkLst xmlns:ac="http://schemas.microsoft.com/office/drawing/2013/main/command">
      <pc:docMk xmlns:pc="http://schemas.microsoft.com/office/powerpoint/2013/main/command"/>
      <pc:sldMk xmlns:pc="http://schemas.microsoft.com/office/powerpoint/2013/main/command" cId="2639470840" sldId="281"/>
      <ac:spMk id="5" creationId="{C7877575-9AB1-D3BA-1545-6F4CC8AF0B20}"/>
      <ac:txMk cp="219" len="19">
        <ac:context len="340" hash="3086563441"/>
      </ac:txMk>
    </ac:txMkLst>
    <p188:pos x="3504819" y="3018265"/>
    <p188:txBody>
      <a:bodyPr/>
      <a:lstStyle/>
      <a:p>
        <a:r>
          <a:rPr lang="en-US"/>
          <a:t>The ultimate goal of your research should be to improve the realism of Carla simulation. And then you can put the two points you have here.</a:t>
        </a:r>
      </a:p>
    </p188:txBody>
  </p188:cm>
</p188:cmLst>
</file>

<file path=ppt/comments/modernComment_12D_7808C516.xml><?xml version="1.0" encoding="utf-8"?>
<p188:cmLst xmlns:a="http://schemas.openxmlformats.org/drawingml/2006/main" xmlns:r="http://schemas.openxmlformats.org/officeDocument/2006/relationships" xmlns:p188="http://schemas.microsoft.com/office/powerpoint/2018/8/main">
  <p188:cm id="{F150FF6A-8D0F-4ACC-8540-E75366A6A147}" authorId="{DD5C0B7A-BB05-9BD2-A154-EDAFC4A29CEF}" created="2023-05-01T14:38:24.769">
    <ac:txMkLst xmlns:ac="http://schemas.microsoft.com/office/drawing/2013/main/command">
      <pc:docMk xmlns:pc="http://schemas.microsoft.com/office/powerpoint/2013/main/command"/>
      <pc:sldMk xmlns:pc="http://schemas.microsoft.com/office/powerpoint/2013/main/command" cId="2013840662" sldId="301"/>
      <ac:spMk id="147" creationId="{00000000-0000-0000-0000-000000000000}"/>
      <ac:txMk cp="0" len="18">
        <ac:context len="400" hash="188214292"/>
      </ac:txMk>
    </ac:txMkLst>
    <p188:pos x="3395091" y="151621"/>
    <p188:txBody>
      <a:bodyPr/>
      <a:lstStyle/>
      <a:p>
        <a:r>
          <a:rPr lang="en-US"/>
          <a:t>Aim to spend less time on this slide</a:t>
        </a:r>
      </a:p>
    </p188:txBody>
  </p188:cm>
</p188:cmLst>
</file>

<file path=ppt/comments/modernComment_131_8BF80108.xml><?xml version="1.0" encoding="utf-8"?>
<p188:cmLst xmlns:a="http://schemas.openxmlformats.org/drawingml/2006/main" xmlns:r="http://schemas.openxmlformats.org/officeDocument/2006/relationships" xmlns:p188="http://schemas.microsoft.com/office/powerpoint/2018/8/main">
  <p188:cm id="{AB80FEC4-7424-4523-B308-48962915A22E}" authorId="{A3466DC1-BC83-973D-2462-169ABD42CB88}" created="2023-05-03T13:03:30.028">
    <pc:sldMkLst xmlns:pc="http://schemas.microsoft.com/office/powerpoint/2013/main/command">
      <pc:docMk/>
      <pc:sldMk cId="2348286216" sldId="305"/>
    </pc:sldMkLst>
    <p188:txBody>
      <a:bodyPr/>
      <a:lstStyle/>
      <a:p>
        <a:r>
          <a:rPr lang="en-US"/>
          <a:t>Added takeaway message</a:t>
        </a:r>
      </a:p>
    </p188:txBody>
  </p188:cm>
</p188:cmLst>
</file>

<file path=ppt/comments/modernComment_132_473741B4.xml><?xml version="1.0" encoding="utf-8"?>
<p188:cmLst xmlns:a="http://schemas.openxmlformats.org/drawingml/2006/main" xmlns:r="http://schemas.openxmlformats.org/officeDocument/2006/relationships" xmlns:p188="http://schemas.microsoft.com/office/powerpoint/2018/8/main">
  <p188:cm id="{5AED362B-FE61-4CBE-A059-2B489B2F30E2}" authorId="{DD5C0B7A-BB05-9BD2-A154-EDAFC4A29CEF}" created="2023-05-01T14:34:09.002">
    <ac:txMkLst xmlns:ac="http://schemas.microsoft.com/office/drawing/2013/main/command">
      <pc:docMk xmlns:pc="http://schemas.microsoft.com/office/powerpoint/2013/main/command"/>
      <pc:sldMk xmlns:pc="http://schemas.microsoft.com/office/powerpoint/2013/main/command" cId="1194803636" sldId="306"/>
      <ac:spMk id="147" creationId="{00000000-0000-0000-0000-000000000000}"/>
      <ac:txMk cp="0" len="35">
        <ac:context len="37" hash="879546764"/>
      </ac:txMk>
    </ac:txMkLst>
    <p188:pos x="6170295" y="151621"/>
    <p188:txBody>
      <a:bodyPr/>
      <a:lstStyle/>
      <a:p>
        <a:r>
          <a:rPr lang="en-US"/>
          <a:t>You can quickly present this slide instead of going in detail, just mention what are the trends, and highlight the friction column because that is what matters.</a:t>
        </a:r>
      </a:p>
    </p188:txBody>
  </p188:cm>
</p188:cmLst>
</file>

<file path=ppt/comments/modernComment_136_6A791351.xml><?xml version="1.0" encoding="utf-8"?>
<p188:cmLst xmlns:a="http://schemas.openxmlformats.org/drawingml/2006/main" xmlns:r="http://schemas.openxmlformats.org/officeDocument/2006/relationships" xmlns:p188="http://schemas.microsoft.com/office/powerpoint/2018/8/main">
  <p188:cm id="{C0E915F5-3E78-42D7-A2DC-DCCC7414FCF4}" authorId="{A3466DC1-BC83-973D-2462-169ABD42CB88}" created="2023-05-03T13:03:07.051">
    <pc:sldMkLst xmlns:pc="http://schemas.microsoft.com/office/powerpoint/2013/main/command">
      <pc:docMk/>
      <pc:sldMk cId="1786319697" sldId="310"/>
    </pc:sldMkLst>
    <p188:txBody>
      <a:bodyPr/>
      <a:lstStyle/>
      <a:p>
        <a:r>
          <a:rPr lang="en-US"/>
          <a:t>Added takeaway message</a:t>
        </a:r>
      </a:p>
    </p188:txBody>
  </p188:cm>
</p188:cmLst>
</file>

<file path=ppt/comments/modernComment_137_D702853B.xml><?xml version="1.0" encoding="utf-8"?>
<p188:cmLst xmlns:a="http://schemas.openxmlformats.org/drawingml/2006/main" xmlns:r="http://schemas.openxmlformats.org/officeDocument/2006/relationships" xmlns:p188="http://schemas.microsoft.com/office/powerpoint/2018/8/main">
  <p188:cm id="{3F949AB0-E58E-45CD-8F8C-3A30B51334BE}" authorId="{A3466DC1-BC83-973D-2462-169ABD42CB88}" created="2023-05-03T13:03:19.722">
    <pc:sldMkLst xmlns:pc="http://schemas.microsoft.com/office/powerpoint/2013/main/command">
      <pc:docMk/>
      <pc:sldMk cId="3607266619" sldId="311"/>
    </pc:sldMkLst>
    <p188:txBody>
      <a:bodyPr/>
      <a:lstStyle/>
      <a:p>
        <a:r>
          <a:rPr lang="en-US"/>
          <a:t>Added takeaway message</a:t>
        </a:r>
      </a:p>
    </p188:txBody>
  </p188:cm>
</p188:cmLst>
</file>

<file path=ppt/comments/modernComment_138_BFF904AF.xml><?xml version="1.0" encoding="utf-8"?>
<p188:cmLst xmlns:a="http://schemas.openxmlformats.org/drawingml/2006/main" xmlns:r="http://schemas.openxmlformats.org/officeDocument/2006/relationships" xmlns:p188="http://schemas.microsoft.com/office/powerpoint/2018/8/main">
  <p188:cm id="{EB7D63B2-39B9-43C3-8DB2-708AB7C54488}" authorId="{DD5C0B7A-BB05-9BD2-A154-EDAFC4A29CEF}" created="2023-05-01T14:35:01.277">
    <ac:txMkLst xmlns:ac="http://schemas.microsoft.com/office/drawing/2013/main/command">
      <pc:docMk xmlns:pc="http://schemas.microsoft.com/office/powerpoint/2013/main/command"/>
      <pc:sldMk xmlns:pc="http://schemas.microsoft.com/office/powerpoint/2013/main/command" cId="3220767919" sldId="312"/>
      <ac:spMk id="3" creationId="{DB32194C-0988-71CE-7F46-EC3981F85154}"/>
      <ac:txMk cp="0" len="1">
        <ac:context len="151" hash="542266853"/>
      </ac:txMk>
    </ac:txMkLst>
    <p188:pos x="2604134" y="148885"/>
    <p188:txBody>
      <a:bodyPr/>
      <a:lstStyle/>
      <a:p>
        <a:r>
          <a:rPr lang="en-US"/>
          <a:t>Call it "Evaluation"</a:t>
        </a:r>
      </a:p>
    </p188:txBody>
  </p188:cm>
</p188:cmLst>
</file>

<file path=ppt/comments/modernComment_13A_1A922E4.xml><?xml version="1.0" encoding="utf-8"?>
<p188:cmLst xmlns:a="http://schemas.openxmlformats.org/drawingml/2006/main" xmlns:r="http://schemas.openxmlformats.org/officeDocument/2006/relationships" xmlns:p188="http://schemas.microsoft.com/office/powerpoint/2018/8/main">
  <p188:cm id="{532F1DA5-E858-4648-AEC3-5A71981A8431}" authorId="{DD5C0B7A-BB05-9BD2-A154-EDAFC4A29CEF}" created="2023-05-01T14:36:01.779">
    <ac:txMkLst xmlns:ac="http://schemas.microsoft.com/office/drawing/2013/main/command">
      <pc:docMk xmlns:pc="http://schemas.microsoft.com/office/powerpoint/2013/main/command"/>
      <pc:sldMk xmlns:pc="http://schemas.microsoft.com/office/powerpoint/2013/main/command" cId="27861732" sldId="314"/>
      <ac:spMk id="26" creationId="{8BD31E2B-72C7-9D4E-A895-6763E2548FC1}"/>
      <ac:txMk cp="0" len="7">
        <ac:context len="8" hash="546558143"/>
      </ac:txMk>
    </ac:txMkLst>
    <p188:pos x="1205102" y="152565"/>
    <p188:txBody>
      <a:bodyPr/>
      <a:lstStyle/>
      <a:p>
        <a:r>
          <a:rPr lang="en-US"/>
          <a:t>Yes DTW is a bit confusing, you can use completion rate, accident rate, and completion score and highlight the reduce in these metrics. Better than DTW score, you can put this slide as a backup.</a:t>
        </a:r>
      </a:p>
    </p188:txBody>
  </p188:cm>
</p188:cmLst>
</file>

<file path=ppt/comments/modernComment_13E_F98E3F69.xml><?xml version="1.0" encoding="utf-8"?>
<p188:cmLst xmlns:a="http://schemas.openxmlformats.org/drawingml/2006/main" xmlns:r="http://schemas.openxmlformats.org/officeDocument/2006/relationships" xmlns:p188="http://schemas.microsoft.com/office/powerpoint/2018/8/main">
  <p188:cm id="{5CC0DF17-1EDA-4690-A56E-4755409106B0}" authorId="{DD5C0B7A-BB05-9BD2-A154-EDAFC4A29CEF}" created="2023-05-01T14:36:01.779">
    <ac:txMkLst xmlns:ac="http://schemas.microsoft.com/office/drawing/2013/main/command">
      <pc:docMk xmlns:pc="http://schemas.microsoft.com/office/powerpoint/2013/main/command"/>
      <pc:sldMk xmlns:pc="http://schemas.microsoft.com/office/powerpoint/2013/main/command" cId="4186849129" sldId="318"/>
      <ac:spMk id="26" creationId="{8BD31E2B-72C7-9D4E-A895-6763E2548FC1}"/>
      <ac:txMk cp="0" len="7">
        <ac:context len="8" hash="546558143"/>
      </ac:txMk>
    </ac:txMkLst>
    <p188:pos x="1205102" y="152565"/>
    <p188:txBody>
      <a:bodyPr/>
      <a:lstStyle/>
      <a:p>
        <a:r>
          <a:rPr lang="en-US"/>
          <a:t>Yes DTW is a bit confusing, you can use completion rate, accident rate, and completion score and highlight the reduce in these metrics. Better than DTW score, you can put this slide as a backup.</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welcome to my presentation on addressing the insufficiencies in Carla simulator, a widely used Simulation tool for Autonomous vehicles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5540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a:r>
              <a:rPr lang="en-US" dirty="0"/>
              <a:t>All telemetry and control values are recorded, but here are some of the important metrics collected.</a:t>
            </a:r>
          </a:p>
          <a:p>
            <a:pPr marL="0"/>
            <a:endParaRPr lang="en-US" dirty="0"/>
          </a:p>
          <a:p>
            <a:pPr marL="0"/>
            <a:r>
              <a:rPr lang="en-US" dirty="0" err="1"/>
              <a:t>Cvip</a:t>
            </a:r>
            <a:r>
              <a:rPr lang="en-US" dirty="0"/>
              <a:t> is the distance between the ego vehicle and the NPC vehicle.</a:t>
            </a:r>
          </a:p>
          <a:p>
            <a:pPr marL="0"/>
            <a:r>
              <a:rPr lang="en-US" dirty="0"/>
              <a:t>The completion ratio shows the percentage of completed trials, which means no accident happened.</a:t>
            </a:r>
          </a:p>
          <a:p>
            <a:pPr marL="0"/>
            <a:r>
              <a:rPr lang="en-US" dirty="0"/>
              <a:t>The average score shows the average of safety violations. For example, score decreases when the vehicle goes out of a lane unexpectedly.</a:t>
            </a:r>
          </a:p>
          <a:p>
            <a:pPr marL="0"/>
            <a:endParaRPr lang="en-US" dirty="0"/>
          </a:p>
          <a:p>
            <a:pPr marL="0"/>
            <a:r>
              <a:rPr lang="en-US" dirty="0"/>
              <a:t>Moving on to the evaluation. For each scenario, it will be paired with all weather parameters. Each pair is run separately with and without friction, both repeated 100 times, and the median of the metrics will be studied to prevent outliers.</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7366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Here I will explain the generated results using some distinguish examples from the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Two trends can be observed when I compare the outcomes from same weather condition in the same scenario, with the only difference being the friction. </a:t>
            </a:r>
          </a:p>
          <a:p>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The plot describes a cut-in scenario when the ice is the thickest. The orange line represents the velocity of ego-vehicle with original friction, and blue is reduced friction. In both cases, the ego vehicle gets up to speed by timestamp 300 before braking for the cutting in vehicle around timestamp 500. After the road is cleared, the ego-vehicle accelerates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You can see the velocity of the ego vehicle sharing a similar shape with distinct peak, in the top left box, and trough, on the bottom right box. However, with reduced friction, the trace gets delayed for a constant duration, as shown in the arrow around timestamp 100. </a:t>
            </a:r>
          </a:p>
          <a:p>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That is because the vehicles take longer to accelerate and reach the state of action.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530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r>
              <a:rPr lang="en-US" dirty="0"/>
              <a:t>Besides the delay, another trend is that the modified friction will render an unexpected and different outcome from a designed scenario. </a:t>
            </a:r>
          </a:p>
          <a:p>
            <a:pPr marL="0" lvl="0" indent="0" algn="l"/>
            <a:endParaRPr lang="en-US" dirty="0"/>
          </a:p>
          <a:p>
            <a:pPr marL="0" lvl="0" indent="0" algn="l"/>
            <a:r>
              <a:rPr lang="en-US" dirty="0"/>
              <a:t>Again, we are comparing the outcomes from same weather condition in the same scenario, in this case when the ice is both thickest in a lead slowdown scenario. The orange line shows the distance between the ego vehicle and </a:t>
            </a:r>
            <a:r>
              <a:rPr lang="en-US" dirty="0" err="1"/>
              <a:t>npc</a:t>
            </a:r>
            <a:r>
              <a:rPr lang="en-US" dirty="0"/>
              <a:t>.</a:t>
            </a:r>
          </a:p>
          <a:p>
            <a:pPr marL="0" lvl="0" indent="0" algn="l"/>
            <a:endParaRPr lang="en-US" dirty="0"/>
          </a:p>
          <a:p>
            <a:pPr marL="0" lvl="0" indent="0" algn="l"/>
            <a:r>
              <a:rPr lang="en-US" dirty="0"/>
              <a:t>Starting at timestamp 200, the ego-vehicle at a higher velocity brakes for the slow lead vehicle, which causes the </a:t>
            </a:r>
            <a:r>
              <a:rPr lang="en-US" dirty="0" err="1"/>
              <a:t>cvip</a:t>
            </a:r>
            <a:r>
              <a:rPr lang="en-US" dirty="0"/>
              <a:t> to decrease dramatically. With original friction, the ego-vehicle stops in time and continue to finish the simulation. However, with reduced friction, we can see a similar delay in time during braking, but instead of following the </a:t>
            </a:r>
            <a:r>
              <a:rPr lang="en-US" dirty="0" err="1"/>
              <a:t>cvip</a:t>
            </a:r>
            <a:r>
              <a:rPr lang="en-US" dirty="0"/>
              <a:t> in the original implementation, the ego-vehicle did not stop in time and crashed into the lead vehicle. Shown in the red box, the blue line stopped after the collision since the simulation is terminated.</a:t>
            </a:r>
          </a:p>
          <a:p>
            <a:pPr marL="0" lvl="0" indent="0" algn="l"/>
            <a:endParaRPr lang="en-US" dirty="0"/>
          </a:p>
          <a:p>
            <a:pPr marL="0" lvl="0" indent="0" algn="l"/>
            <a:r>
              <a:rPr lang="en-US" dirty="0"/>
              <a:t>Here, reducing friction can result in a collision. The ego vehicle could not brake as efficiently and eventually collided with the NPC vehicle.</a:t>
            </a:r>
          </a:p>
          <a:p>
            <a:pPr lvl="0" indent="0" algn="l"/>
            <a:endParaRPr lang="en-US" dirty="0"/>
          </a:p>
          <a:p>
            <a:pPr lvl="0" indent="0" algn="l"/>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6344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looked at the whole picture and compare the effect of weather parameters. The scenario is fixed, in this case the cut-in scenario, and the friction is reduced according the varying icy weather 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compared the distance between the ego vehicle and the NPC vehicle as the ice thickness increases in the cut-in 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Normally with almost unchanged friction, after timestamp 400, the ego vehicle can re-accelerate after braking and catch up to the NPC vehicle ahead, which is why the distance between the two vehicles start to increase as fast towards the end. However, show in the red box, It is also common for the </a:t>
            </a:r>
            <a:r>
              <a:rPr lang="en-US" dirty="0" err="1"/>
              <a:t>npc</a:t>
            </a:r>
            <a:r>
              <a:rPr lang="en-US" dirty="0"/>
              <a:t> vehicle to completely lose control, as shown in the motivating example. In this case, there is no NPC vehicle to catch up, and the distance between the vehicles does not increase since the ego-vehicle does not brake and get passed by the NPC.</a:t>
            </a: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194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lnSpc>
                <a:spcPct val="150000"/>
              </a:lnSpc>
              <a:spcBef>
                <a:spcPts val="0"/>
              </a:spcBef>
              <a:spcAft>
                <a:spcPts val="100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Since the trajectories are time series, dynamic time warping , or DTW, is used to study further the difference made by friction reduction. DTW is an algorithm for measuring the similarity between two temporal sequences</a:t>
            </a:r>
          </a:p>
          <a:p>
            <a:pPr marL="0" marR="0">
              <a:lnSpc>
                <a:spcPct val="150000"/>
              </a:lnSpc>
              <a:spcBef>
                <a:spcPts val="0"/>
              </a:spcBef>
              <a:spcAft>
                <a:spcPts val="1000"/>
              </a:spcAft>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100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The top table shows the DTW of trajectories with and without reduced friction in icy weather in cut-in scenario. since the scenarios remain unchanged when no ice is present, the first row, clear-noon scenario could be used as a baseline for comparison. Any DTW values similar to the first row indicate minimal change. It can be easily observed that all other scenarios received higher DTW than the baseline scenario, in both trajectory metrics, and control metrics, indicating that having reduced friction significantly changed the output. When ice thickness is at 30%, the DTW values significantly changed, in this case, it showed that it caused a collision to happen. </a:t>
            </a:r>
          </a:p>
          <a:p>
            <a:pPr marL="0" marR="0">
              <a:lnSpc>
                <a:spcPct val="150000"/>
              </a:lnSpc>
              <a:spcBef>
                <a:spcPts val="0"/>
              </a:spcBef>
              <a:spcAft>
                <a:spcPts val="1000"/>
              </a:spcAft>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100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The bottom table shows the DTW of trajectories with and without reduced friction in rainy weather in cut-in scenario. Similar trends can be observed, where all scenarios produced higher DTW values in all metrics as a result of reducing friction, despite not having an accident. </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67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a:lnSpc>
                <a:spcPct val="150000"/>
              </a:lnSpc>
              <a:spcBef>
                <a:spcPts val="0"/>
              </a:spcBef>
              <a:spcAft>
                <a:spcPts val="100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Here are the average completion rate and average score across rainy and icy scenarios for front accident and ghost </a:t>
            </a:r>
            <a:r>
              <a:rPr lang="en-US" sz="1200" dirty="0" err="1">
                <a:effectLst/>
                <a:latin typeface="Calibri" panose="020F0502020204030204" pitchFamily="34" charset="0"/>
                <a:ea typeface="SimSun" panose="02010600030101010101" pitchFamily="2" charset="-122"/>
                <a:cs typeface="Times New Roman" panose="02020603050405020304" pitchFamily="18" charset="0"/>
              </a:rPr>
              <a:t>cutin</a:t>
            </a:r>
            <a:r>
              <a:rPr lang="en-US" sz="1200" dirty="0">
                <a:effectLst/>
                <a:latin typeface="Calibri" panose="020F0502020204030204" pitchFamily="34" charset="0"/>
                <a:ea typeface="SimSun" panose="02010600030101010101" pitchFamily="2" charset="-122"/>
                <a:cs typeface="Times New Roman" panose="02020603050405020304" pitchFamily="18" charset="0"/>
              </a:rPr>
              <a:t>, respectively. You can see that the reduced friction did have an impact on these two metrics, especially when the intensity is not too high. This suggests that, with low intensity in weather parameters, there are not enough visual ques for the AV to drive cautiously, leading to an accident.</a:t>
            </a:r>
          </a:p>
          <a:p>
            <a:pPr marL="0" marR="0">
              <a:lnSpc>
                <a:spcPct val="150000"/>
              </a:lnSpc>
              <a:spcBef>
                <a:spcPts val="0"/>
              </a:spcBef>
              <a:spcAft>
                <a:spcPts val="1000"/>
              </a:spcAft>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50000"/>
              </a:lnSpc>
              <a:spcBef>
                <a:spcPts val="0"/>
              </a:spcBef>
              <a:spcAft>
                <a:spcPts val="100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It successfully showed the implementation worked. </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4966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r>
              <a:rPr lang="en-US" dirty="0"/>
              <a:t>In conclusion, reducing the friction of tires, according to a mathematical model, affects the behavior of the AV, proving that current simulation is not sufficient.</a:t>
            </a:r>
          </a:p>
          <a:p>
            <a:pPr marL="0" lvl="0" indent="0"/>
            <a:endParaRPr lang="en-US" dirty="0"/>
          </a:p>
          <a:p>
            <a:pPr marL="0" lvl="0" indent="0"/>
            <a:r>
              <a:rPr lang="en-US" dirty="0"/>
              <a:t>With reduced friction, not only is the vehicle’s motion more delayed as friction decreases, but it can require the AV to issue more effortful control signals to the vehicle and lead to a potential accident.</a:t>
            </a:r>
          </a:p>
          <a:p>
            <a:pPr marL="0" lvl="0" indent="0"/>
            <a:endParaRPr lang="en-US" dirty="0"/>
          </a:p>
          <a:p>
            <a:pPr marL="0" lvl="0" indent="0"/>
            <a:r>
              <a:rPr lang="en-US" dirty="0"/>
              <a:t>In rainy weather parameters, the frictions are not reduced as much. While the trends still apply, the effect was not as dramatic and produced few accidents. </a:t>
            </a:r>
          </a:p>
          <a:p>
            <a:pPr marL="0" lvl="0" indent="0"/>
            <a:endParaRPr lang="en-US" dirty="0"/>
          </a:p>
          <a:p>
            <a:pPr marL="0" lvl="0" indent="0"/>
            <a:r>
              <a:rPr lang="en-US" dirty="0"/>
              <a:t>Besides the deviation from the original metrics, it can significantly affect the vehicle’s behavior, resulting in accidents that would not happen with original friction. In the more extreme case, it can cause vehicles to lose control, posing a greater threat to all possible participating vehicles on the road. However, that is not always reflected in an increase in the accident rate, but such deviation can be seen from a detailed DTW plot included in the thesis. </a:t>
            </a:r>
          </a:p>
          <a:p>
            <a:pPr marL="0" lvl="0" indent="0"/>
            <a:endParaRPr lang="en-US" dirty="0"/>
          </a:p>
          <a:p>
            <a:pPr marL="0" lvl="0" indent="0"/>
            <a:r>
              <a:rPr lang="en-US" dirty="0"/>
              <a:t>In the future, I would like to modify the camera input according to the weather to further make the simulation closer to the real world.</a:t>
            </a:r>
          </a:p>
          <a:p>
            <a:pPr marL="0" lvl="0" indent="0"/>
            <a:endParaRPr lang="en-US"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7191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sz="1200" dirty="0">
                <a:solidFill>
                  <a:schemeClr val="bg1"/>
                </a:solidFill>
              </a:rPr>
              <a:t>For more video recordings of scenarios and in depth evaluation, please checkout my </a:t>
            </a:r>
            <a:r>
              <a:rPr lang="en-US" sz="1200" dirty="0" err="1">
                <a:solidFill>
                  <a:schemeClr val="bg1"/>
                </a:solidFill>
              </a:rPr>
              <a:t>github</a:t>
            </a:r>
            <a:r>
              <a:rPr lang="en-US" sz="1200" dirty="0">
                <a:solidFill>
                  <a:schemeClr val="bg1"/>
                </a:solidFill>
              </a:rPr>
              <a:t> listed here.</a:t>
            </a:r>
          </a:p>
          <a:p>
            <a:pPr marL="0" indent="0"/>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bg1"/>
                </a:solidFill>
              </a:rPr>
              <a:t>https://github.com/JackZihengChen/CARLA-Modified-Pipeline </a:t>
            </a:r>
          </a:p>
          <a:p>
            <a:pPr marL="0" indent="0"/>
            <a:endParaRPr lang="en-US" sz="1200" dirty="0">
              <a:solidFill>
                <a:schemeClr val="bg1"/>
              </a:solidFill>
            </a:endParaRPr>
          </a:p>
          <a:p>
            <a:pPr marL="0" indent="0"/>
            <a:r>
              <a:rPr lang="en-US" sz="1200" dirty="0">
                <a:solidFill>
                  <a:schemeClr val="bg1"/>
                </a:solidFill>
              </a:rPr>
              <a:t>Thank you!</a:t>
            </a:r>
          </a:p>
          <a:p>
            <a:pPr marL="0" indent="0"/>
            <a:endParaRPr lang="en-US" sz="1200" dirty="0">
              <a:solidFill>
                <a:schemeClr val="bg1"/>
              </a:solidFill>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1921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67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presentation, I will start with an introduction to the background. I will discuss why we use simulation in autonomous vehicles, some current problems, and provide an example to convey my motivation.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I will briefly talk about the model I chose to implement in my project, and how I collected the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I will discuss a few representative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last, I will draw a conclusion and show my future works.</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8369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Before diving into simulation, we need to know why we use simulators.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The safety of AVs has always been at the center of the discussion. However, despite an enormous amount of training time, accident from all over the country pointed out the </a:t>
            </a:r>
            <a:r>
              <a:rPr lang="en-US" dirty="0"/>
              <a:t>INSUFFICIENCIES</a:t>
            </a:r>
            <a:r>
              <a:rPr lang="en-US" sz="1200" dirty="0">
                <a:effectLst/>
                <a:latin typeface="Calibri" panose="020F0502020204030204" pitchFamily="34" charset="0"/>
                <a:ea typeface="SimSun" panose="02010600030101010101" pitchFamily="2" charset="-122"/>
                <a:cs typeface="Times New Roman" panose="02020603050405020304" pitchFamily="18" charset="0"/>
              </a:rPr>
              <a:t> of autonomous vehicles in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As an example, the headline here highlights an accident </a:t>
            </a:r>
            <a:r>
              <a:rPr lang="en-US" b="0" i="0" dirty="0">
                <a:solidFill>
                  <a:srgbClr val="000000"/>
                </a:solidFill>
                <a:effectLst/>
                <a:latin typeface="cnnsans"/>
              </a:rPr>
              <a:t>caused by </a:t>
            </a:r>
            <a:r>
              <a:rPr lang="en-US" sz="1200" dirty="0">
                <a:effectLst/>
                <a:latin typeface="Calibri" panose="020F0502020204030204" pitchFamily="34" charset="0"/>
                <a:ea typeface="SimSun" panose="02010600030101010101" pitchFamily="2" charset="-122"/>
                <a:cs typeface="Times New Roman" panose="02020603050405020304" pitchFamily="18" charset="0"/>
              </a:rPr>
              <a:t>Tesla’s </a:t>
            </a:r>
            <a:r>
              <a:rPr lang="en-US" b="0" i="0" dirty="0">
                <a:solidFill>
                  <a:srgbClr val="000000"/>
                </a:solidFill>
                <a:effectLst/>
                <a:latin typeface="cnnsans"/>
              </a:rPr>
              <a:t>“full self-driving” software. The system braked unexpectedly while cutting to the left most lane.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Also, from July 2021 to May 2022, the the National Highway Traffic Safety Administration collected 273 crashes involving Tesla’s Autopilot or the Full Self Driving mode, which includes five fatal crashes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As you might know, training a robust system requires a large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SimSun" panose="02010600030101010101" pitchFamily="2" charset="-122"/>
                <a:cs typeface="Times New Roman" panose="02020603050405020304" pitchFamily="18" charset="0"/>
              </a:rPr>
              <a:t>To consistently perform well in different adverse situations, the AV first need to learn to behave in a wide variety of scenarios therefore heavily rely on datasets containing adverse scenarios.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SimSun" panose="02010600030101010101" pitchFamily="2" charset="-122"/>
                <a:cs typeface="Times New Roman" panose="02020603050405020304" pitchFamily="18" charset="0"/>
              </a:rPr>
              <a:t>Generating diverse datasets using computer simulation has been advantageous for its speed, cost, and safety,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SimSun" panose="02010600030101010101" pitchFamily="2" charset="-122"/>
                <a:cs typeface="Times New Roman" panose="02020603050405020304" pitchFamily="18" charset="0"/>
              </a:rPr>
              <a:t>and as a result, computer simulation is commonly used in the industry to support the development and benchmarking of AV systems. </a:t>
            </a:r>
            <a:endParaRPr lang="en-US" dirty="0"/>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860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However, simulators also possess innate disadvantages, with the most critical factor being the </a:t>
            </a:r>
            <a:r>
              <a:rPr lang="en-US" sz="1800" dirty="0">
                <a:effectLst/>
                <a:latin typeface="Calibri" panose="020F0502020204030204" pitchFamily="34" charset="0"/>
                <a:ea typeface="SimSun" panose="02010600030101010101" pitchFamily="2" charset="-122"/>
                <a:cs typeface="Times New Roman" panose="02020603050405020304" pitchFamily="18" charset="0"/>
              </a:rPr>
              <a:t>level of resemblance to the real world</a:t>
            </a: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SimSun" panose="02010600030101010101" pitchFamily="2" charset="-122"/>
                <a:cs typeface="Times New Roman" panose="02020603050405020304" pitchFamily="18" charset="0"/>
              </a:rPr>
              <a:t>The CARLA simulator often underrepresents the challenges of driving in real life, especially under complex physics, limited lighting, and emergency scenarios.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For example, the CARLA simulator, among the most widely used simulators, can reproduce realistic and convincing visual effects under various weather. The render in the background is from the official website. You can clearly see the detailed plants on the side and the reflection on the wet road.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SimSun" panose="02010600030101010101" pitchFamily="2" charset="-122"/>
                <a:cs typeface="Times New Roman" panose="02020603050405020304" pitchFamily="18" charset="0"/>
              </a:rPr>
              <a:t>However, the amount of rain only affects the perception of AVs without affecting the friction of vehicles, which leads to an astonishing disconnection between the simulation and the real world. As a result, the simulator’s output deviates from the expected behavior in the real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purpose of my thesis is to improve the realism of the CARLA simulator. I address the above issues by </a:t>
            </a:r>
            <a:r>
              <a:rPr lang="en-US" sz="1800" dirty="0">
                <a:effectLst/>
                <a:latin typeface="Calibri" panose="020F0502020204030204" pitchFamily="34" charset="0"/>
                <a:ea typeface="SimSun" panose="02010600030101010101" pitchFamily="2" charset="-122"/>
                <a:cs typeface="Times New Roman" panose="02020603050405020304" pitchFamily="18" charset="0"/>
              </a:rPr>
              <a:t>introducing friction to vehicles in rainy and icy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SimSun" panose="02010600030101010101" pitchFamily="2" charset="-122"/>
                <a:cs typeface="Times New Roman" panose="02020603050405020304" pitchFamily="18" charset="0"/>
              </a:rPr>
              <a:t>This thesis will compare the effectiveness of the proposed improvement by comparing the behaviors of the vehicle before and after modifications and other metrics.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0032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SimSun" panose="02010600030101010101" pitchFamily="2" charset="-122"/>
                <a:cs typeface="Times New Roman" panose="02020603050405020304" pitchFamily="18" charset="0"/>
              </a:rPr>
              <a:t>Here is a motivating example. It shows a scenario that frequently happens in the real world. In blue, an NPC vehicle, cuts in front of the ego vehicle in red. The ego vehicle is running a pre-trained network using 3 front-ward facing cameras as input. There is a layer of ice on the road in both cases, but on the left, the friction isn’t reduced natively, the ego vehicle brakes and stops to avoid a collision.</a:t>
            </a:r>
          </a:p>
          <a:p>
            <a:pPr marL="0" lvl="0" indent="0" algn="l" rtl="0">
              <a:spcBef>
                <a:spcPts val="0"/>
              </a:spcBef>
              <a:spcAft>
                <a:spcPts val="0"/>
              </a:spcAft>
              <a:buNone/>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sz="1800" dirty="0">
                <a:effectLst/>
                <a:latin typeface="Calibri" panose="020F0502020204030204" pitchFamily="34" charset="0"/>
                <a:ea typeface="SimSun" panose="02010600030101010101" pitchFamily="2" charset="-122"/>
                <a:cs typeface="Times New Roman" panose="02020603050405020304" pitchFamily="18" charset="0"/>
              </a:rPr>
              <a:t>On the right, after modification, friction is reduced, and the NPC vehicle spins out of control when cutting in. </a:t>
            </a:r>
          </a:p>
          <a:p>
            <a:pPr marL="0" lvl="0" indent="0" algn="l" rtl="0">
              <a:spcBef>
                <a:spcPts val="0"/>
              </a:spcBef>
              <a:spcAft>
                <a:spcPts val="0"/>
              </a:spcAft>
              <a:buNone/>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sz="1800" dirty="0">
                <a:effectLst/>
                <a:latin typeface="Calibri" panose="020F0502020204030204" pitchFamily="34" charset="0"/>
                <a:ea typeface="SimSun" panose="02010600030101010101" pitchFamily="2" charset="-122"/>
                <a:cs typeface="Times New Roman" panose="02020603050405020304" pitchFamily="18" charset="0"/>
              </a:rPr>
              <a:t>This motivating example shows that the modified friction can render a completely different outcome from a designed scenario, and it successfully demonstrated that the modification proposed in this thesis is capable of generating a more realistic behavior under the icy weather.</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order to make the correct reduction of friction, the model must be accurate, lightweight for fast computing, and has to be interpretable.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turned to a statistical model from the Finnish Meteorological Institute. It is used to forecast friction on the road with parameters such as thickness of snow, ice and water, all measured in mm.</a:t>
            </a:r>
          </a:p>
          <a:p>
            <a:pPr marL="0" lvl="0" indent="0" algn="l" rtl="0">
              <a:spcBef>
                <a:spcPts val="0"/>
              </a:spcBef>
              <a:spcAft>
                <a:spcPts val="0"/>
              </a:spcAft>
              <a:buNone/>
            </a:pPr>
            <a:r>
              <a:rPr lang="en-US" dirty="0"/>
              <a:t>Note that the y axis does not represent the coefficient of friction but a friction ratio from 0 to 1. </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1239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is the curve of friction that I created based on the previous paper. It follows the general exponential decaying trend of the previous plots.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only difference is that in this model, I assume that the amount of precipitation deposits, or water puddles, colored in black in the left plot, also reduces the friction ratio by a small amount in addition to the wetness of the road, colored in blue in the left plot.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friction ratio can be calculated using the above model given a weather parameter, and the new reduced friction is obtained by multiplying the friction ratio with the original friction in the simulation pipeline.</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4694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moving on to test parameters. Here are the three scenarios are used for benchmarking.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top left is the cut-in scenario, shown in the motivating example, where the AV needs to react to a cutting NPC vehicle by braking.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the right is the lead slowdown scenario, where the AV needs to react to a braking NPC vehicle.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 the bottom shows the front accident scenario, where the AV needs to react to an accident ahead.</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491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To measure the effectiveness of modifying the friction, I created several weather configurations with various degree of rain intensity and ice thickness.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top half are the rainy scenarios. , and on the bottom half are the icy scenarios. Each increases in intensity from top to bottom.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right most column is the measured friction ratio. The friction decreases more drastically at first. In icy scenarios, it </a:t>
            </a:r>
            <a:r>
              <a:rPr lang="en-US" dirty="0" err="1"/>
              <a:t>eaches</a:t>
            </a:r>
            <a:r>
              <a:rPr lang="en-US" dirty="0"/>
              <a:t> a much lower amount compared to rain scenarios.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3480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138_BFF904AF.xm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36_6A791351.xm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37_D702853B.xm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31_8BF80108.xm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3A_1A922E4.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3E_F98E3F69.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15_948E7A0F.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2D_7808C516.xm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19_9D5320F8.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32_473741B4.xm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45;p7">
            <a:extLst>
              <a:ext uri="{FF2B5EF4-FFF2-40B4-BE49-F238E27FC236}">
                <a16:creationId xmlns:a16="http://schemas.microsoft.com/office/drawing/2014/main" id="{001E8A82-2D09-8A40-AB15-BEA76228B6A2}"/>
              </a:ext>
            </a:extLst>
          </p:cNvPr>
          <p:cNvSpPr/>
          <p:nvPr/>
        </p:nvSpPr>
        <p:spPr>
          <a:xfrm rot="10800000" flipH="1">
            <a:off x="-1" y="0"/>
            <a:ext cx="12192000" cy="6866164"/>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10" name="Picture 9" descr="A picture containing building, street&#10;&#10;Description automatically generated">
            <a:extLst>
              <a:ext uri="{FF2B5EF4-FFF2-40B4-BE49-F238E27FC236}">
                <a16:creationId xmlns:a16="http://schemas.microsoft.com/office/drawing/2014/main" id="{DF7902D4-540E-464A-BEC7-4711C02B3764}"/>
              </a:ext>
            </a:extLst>
          </p:cNvPr>
          <p:cNvPicPr>
            <a:picLocks noChangeAspect="1"/>
          </p:cNvPicPr>
          <p:nvPr/>
        </p:nvPicPr>
        <p:blipFill>
          <a:blip r:embed="rId3">
            <a:alphaModFix amt="25000"/>
          </a:blip>
          <a:stretch>
            <a:fillRect/>
          </a:stretch>
        </p:blipFill>
        <p:spPr>
          <a:xfrm>
            <a:off x="-2" y="8165"/>
            <a:ext cx="12192000" cy="6858000"/>
          </a:xfrm>
          <a:prstGeom prst="rect">
            <a:avLst/>
          </a:prstGeom>
        </p:spPr>
      </p:pic>
      <p:sp>
        <p:nvSpPr>
          <p:cNvPr id="4" name="Google Shape;97;p1">
            <a:extLst>
              <a:ext uri="{FF2B5EF4-FFF2-40B4-BE49-F238E27FC236}">
                <a16:creationId xmlns:a16="http://schemas.microsoft.com/office/drawing/2014/main" id="{6EE6B1E5-9B9E-FD48-9F48-627803FDB7F5}"/>
              </a:ext>
            </a:extLst>
          </p:cNvPr>
          <p:cNvSpPr txBox="1"/>
          <p:nvPr/>
        </p:nvSpPr>
        <p:spPr>
          <a:xfrm>
            <a:off x="1134035" y="2553964"/>
            <a:ext cx="9923929" cy="3077725"/>
          </a:xfrm>
          <a:prstGeom prst="rect">
            <a:avLst/>
          </a:prstGeom>
          <a:noFill/>
          <a:ln>
            <a:noFill/>
          </a:ln>
        </p:spPr>
        <p:txBody>
          <a:bodyPr spcFirstLastPara="1" wrap="square" lIns="91425" tIns="45700" rIns="91425" bIns="45700" anchor="t" anchorCtr="0">
            <a:spAutoFit/>
          </a:bodyPr>
          <a:lstStyle/>
          <a:p>
            <a:pPr marL="0" marR="0" lvl="0" indent="0" algn="ctr" rtl="0">
              <a:spcBef>
                <a:spcPts val="600"/>
              </a:spcBef>
              <a:spcAft>
                <a:spcPts val="0"/>
              </a:spcAft>
              <a:buNone/>
            </a:pPr>
            <a:r>
              <a:rPr lang="en-US" sz="4500" b="1" i="0" u="none" strike="noStrike" cap="none" dirty="0">
                <a:solidFill>
                  <a:schemeClr val="lt1"/>
                </a:solidFill>
                <a:latin typeface="+mn-lt"/>
                <a:ea typeface="Helvetica Neue"/>
                <a:cs typeface="Helvetica Neue"/>
                <a:sym typeface="Helvetica Neue"/>
              </a:rPr>
              <a:t>Addressing the Insufficiencies in CARLA Simulator</a:t>
            </a:r>
          </a:p>
          <a:p>
            <a:pPr marL="0" marR="0" lvl="0" indent="0" algn="ctr" rtl="0">
              <a:spcBef>
                <a:spcPts val="600"/>
              </a:spcBef>
              <a:spcAft>
                <a:spcPts val="0"/>
              </a:spcAft>
              <a:buNone/>
            </a:pPr>
            <a:r>
              <a:rPr lang="en-US" sz="2500" dirty="0">
                <a:solidFill>
                  <a:schemeClr val="lt1"/>
                </a:solidFill>
                <a:latin typeface="+mn-lt"/>
                <a:ea typeface="Helvetica Neue"/>
                <a:cs typeface="Helvetica Neue"/>
                <a:sym typeface="Helvetica Neue"/>
              </a:rPr>
              <a:t>Electrical &amp; Computer Engineering</a:t>
            </a:r>
          </a:p>
          <a:p>
            <a:pPr lvl="0" algn="ctr">
              <a:spcBef>
                <a:spcPts val="600"/>
              </a:spcBef>
            </a:pPr>
            <a:endParaRPr lang="en-US" sz="1800" dirty="0">
              <a:solidFill>
                <a:schemeClr val="lt1"/>
              </a:solidFill>
              <a:latin typeface="+mn-lt"/>
              <a:ea typeface="Helvetica Neue"/>
              <a:cs typeface="Helvetica Neue"/>
              <a:sym typeface="Helvetica Neue"/>
            </a:endParaRPr>
          </a:p>
          <a:p>
            <a:pPr lvl="0" algn="ctr">
              <a:spcBef>
                <a:spcPts val="600"/>
              </a:spcBef>
            </a:pPr>
            <a:r>
              <a:rPr lang="en-US" sz="1800" dirty="0">
                <a:solidFill>
                  <a:schemeClr val="lt1"/>
                </a:solidFill>
                <a:latin typeface="+mn-lt"/>
                <a:ea typeface="Helvetica Neue"/>
                <a:cs typeface="Helvetica Neue"/>
                <a:sym typeface="Helvetica Neue"/>
              </a:rPr>
              <a:t>Advisor: Professor Ravishankar Iyer</a:t>
            </a:r>
          </a:p>
          <a:p>
            <a:pPr lvl="0" algn="ctr">
              <a:spcBef>
                <a:spcPts val="600"/>
              </a:spcBef>
            </a:pPr>
            <a:r>
              <a:rPr lang="en-US" sz="1800" dirty="0" err="1">
                <a:solidFill>
                  <a:schemeClr val="lt1"/>
                </a:solidFill>
                <a:latin typeface="+mn-lt"/>
                <a:ea typeface="Helvetica Neue"/>
                <a:cs typeface="Helvetica Neue"/>
                <a:sym typeface="Helvetica Neue"/>
              </a:rPr>
              <a:t>Ziheng</a:t>
            </a:r>
            <a:r>
              <a:rPr lang="en-US" sz="1800" dirty="0">
                <a:solidFill>
                  <a:schemeClr val="lt1"/>
                </a:solidFill>
                <a:latin typeface="+mn-lt"/>
                <a:ea typeface="Helvetica Neue"/>
                <a:cs typeface="Helvetica Neue"/>
                <a:sym typeface="Helvetica Neue"/>
              </a:rPr>
              <a:t> Chen</a:t>
            </a:r>
            <a:endParaRPr sz="1800" dirty="0">
              <a:latin typeface="+mn-lt"/>
            </a:endParaRPr>
          </a:p>
        </p:txBody>
      </p:sp>
      <p:pic>
        <p:nvPicPr>
          <p:cNvPr id="5" name="Picture 4" descr="A picture containing drawing&#10;&#10;Description automatically generated">
            <a:extLst>
              <a:ext uri="{FF2B5EF4-FFF2-40B4-BE49-F238E27FC236}">
                <a16:creationId xmlns:a16="http://schemas.microsoft.com/office/drawing/2014/main" id="{8FBAA0E1-3AE3-CC42-A2EA-C66D0BE988E2}"/>
              </a:ext>
            </a:extLst>
          </p:cNvPr>
          <p:cNvPicPr>
            <a:picLocks noChangeAspect="1"/>
          </p:cNvPicPr>
          <p:nvPr/>
        </p:nvPicPr>
        <p:blipFill>
          <a:blip r:embed="rId4"/>
          <a:stretch>
            <a:fillRect/>
          </a:stretch>
        </p:blipFill>
        <p:spPr>
          <a:xfrm>
            <a:off x="4641007" y="852965"/>
            <a:ext cx="2909982" cy="754082"/>
          </a:xfrm>
          <a:prstGeom prst="rect">
            <a:avLst/>
          </a:prstGeom>
        </p:spPr>
      </p:pic>
      <p:sp>
        <p:nvSpPr>
          <p:cNvPr id="6" name="Google Shape;98;p1">
            <a:extLst>
              <a:ext uri="{FF2B5EF4-FFF2-40B4-BE49-F238E27FC236}">
                <a16:creationId xmlns:a16="http://schemas.microsoft.com/office/drawing/2014/main" id="{5C6D8374-322F-A84C-B20A-504C6528FDDA}"/>
              </a:ext>
            </a:extLst>
          </p:cNvPr>
          <p:cNvSpPr txBox="1"/>
          <p:nvPr/>
        </p:nvSpPr>
        <p:spPr>
          <a:xfrm>
            <a:off x="3922059" y="5632329"/>
            <a:ext cx="4347882"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spc="300" dirty="0">
                <a:solidFill>
                  <a:schemeClr val="bg1"/>
                </a:solidFill>
                <a:latin typeface="+mn-lt"/>
                <a:ea typeface="Helvetica Neue Light"/>
                <a:sym typeface="Helvetica Neue Light"/>
              </a:rPr>
              <a:t>05/03/2023</a:t>
            </a:r>
            <a:endParaRPr sz="1800" spc="300" dirty="0">
              <a:solidFill>
                <a:schemeClr val="bg1"/>
              </a:solidFill>
              <a:latin typeface="+mn-lt"/>
            </a:endParaRPr>
          </a:p>
        </p:txBody>
      </p:sp>
    </p:spTree>
    <p:extLst>
      <p:ext uri="{BB962C8B-B14F-4D97-AF65-F5344CB8AC3E}">
        <p14:creationId xmlns:p14="http://schemas.microsoft.com/office/powerpoint/2010/main" val="298161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600" b="1" dirty="0">
                <a:solidFill>
                  <a:srgbClr val="E84B36"/>
                </a:solidFill>
                <a:latin typeface="Arial" panose="020B0604020202020204" pitchFamily="34" charset="0"/>
                <a:cs typeface="Arial" panose="020B0604020202020204" pitchFamily="34" charset="0"/>
                <a:sym typeface="Helvetica Neue Light"/>
              </a:rPr>
              <a:t>Test Parameters: Metrics</a:t>
            </a:r>
          </a:p>
          <a:p>
            <a:pPr marL="0" lvl="0" indent="0">
              <a:lnSpc>
                <a:spcPct val="100000"/>
              </a:lnSpc>
              <a:spcBef>
                <a:spcPts val="0"/>
              </a:spcBef>
              <a:buSzPts val="2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4"/>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dirty="0">
                <a:solidFill>
                  <a:schemeClr val="lt1"/>
                </a:solidFill>
                <a:latin typeface="+mn-lt"/>
                <a:ea typeface="Helvetica Neue Light"/>
                <a:cs typeface="Helvetica Neue Light"/>
                <a:sym typeface="Helvetica Neue Light"/>
              </a:rPr>
              <a:t>Implementation</a:t>
            </a: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graphicFrame>
        <p:nvGraphicFramePr>
          <p:cNvPr id="2" name="Table 1">
            <a:extLst>
              <a:ext uri="{FF2B5EF4-FFF2-40B4-BE49-F238E27FC236}">
                <a16:creationId xmlns:a16="http://schemas.microsoft.com/office/drawing/2014/main" id="{2A3CB37F-3EFF-CF16-9EC9-5149F259898E}"/>
              </a:ext>
            </a:extLst>
          </p:cNvPr>
          <p:cNvGraphicFramePr>
            <a:graphicFrameLocks noGrp="1"/>
          </p:cNvGraphicFramePr>
          <p:nvPr>
            <p:extLst>
              <p:ext uri="{D42A27DB-BD31-4B8C-83A1-F6EECF244321}">
                <p14:modId xmlns:p14="http://schemas.microsoft.com/office/powerpoint/2010/main" val="1369198403"/>
              </p:ext>
            </p:extLst>
          </p:nvPr>
        </p:nvGraphicFramePr>
        <p:xfrm>
          <a:off x="1674762" y="1875192"/>
          <a:ext cx="8314122" cy="2078840"/>
        </p:xfrm>
        <a:graphic>
          <a:graphicData uri="http://schemas.openxmlformats.org/drawingml/2006/table">
            <a:tbl>
              <a:tblPr firstRow="1" firstCol="1" bandRow="1">
                <a:tableStyleId>{5C22544A-7EE6-4342-B048-85BDC9FD1C3A}</a:tableStyleId>
              </a:tblPr>
              <a:tblGrid>
                <a:gridCol w="1350378">
                  <a:extLst>
                    <a:ext uri="{9D8B030D-6E8A-4147-A177-3AD203B41FA5}">
                      <a16:colId xmlns:a16="http://schemas.microsoft.com/office/drawing/2014/main" val="3568065201"/>
                    </a:ext>
                  </a:extLst>
                </a:gridCol>
                <a:gridCol w="5761049">
                  <a:extLst>
                    <a:ext uri="{9D8B030D-6E8A-4147-A177-3AD203B41FA5}">
                      <a16:colId xmlns:a16="http://schemas.microsoft.com/office/drawing/2014/main" val="2033474700"/>
                    </a:ext>
                  </a:extLst>
                </a:gridCol>
                <a:gridCol w="1202695">
                  <a:extLst>
                    <a:ext uri="{9D8B030D-6E8A-4147-A177-3AD203B41FA5}">
                      <a16:colId xmlns:a16="http://schemas.microsoft.com/office/drawing/2014/main" val="426509105"/>
                    </a:ext>
                  </a:extLst>
                </a:gridCol>
              </a:tblGrid>
              <a:tr h="333638">
                <a:tc>
                  <a:txBody>
                    <a:bodyPr/>
                    <a:lstStyle/>
                    <a:p>
                      <a:pPr marL="0" marR="0" algn="ctr">
                        <a:lnSpc>
                          <a:spcPct val="150000"/>
                        </a:lnSpc>
                        <a:spcBef>
                          <a:spcPts val="0"/>
                        </a:spcBef>
                        <a:spcAft>
                          <a:spcPts val="0"/>
                        </a:spcAft>
                      </a:pPr>
                      <a:r>
                        <a:rPr lang="en-US" sz="1600" dirty="0">
                          <a:effectLst/>
                        </a:rPr>
                        <a:t>Metric</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Description</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Data Type</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25724289"/>
                  </a:ext>
                </a:extLst>
              </a:tr>
              <a:tr h="333638">
                <a:tc>
                  <a:txBody>
                    <a:bodyPr/>
                    <a:lstStyle/>
                    <a:p>
                      <a:pPr marL="0" marR="0" algn="ctr">
                        <a:lnSpc>
                          <a:spcPct val="150000"/>
                        </a:lnSpc>
                        <a:spcBef>
                          <a:spcPts val="0"/>
                        </a:spcBef>
                        <a:spcAft>
                          <a:spcPts val="0"/>
                        </a:spcAft>
                      </a:pPr>
                      <a:r>
                        <a:rPr lang="en-US" sz="1600">
                          <a:effectLst/>
                        </a:rPr>
                        <a:t>cvip</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The distance from the ego vehicle to the NPC vehicle</a:t>
                      </a:r>
                      <a:endParaRPr lang="en-US" sz="16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float</a:t>
                      </a:r>
                      <a:endParaRPr lang="en-US" sz="16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46521525"/>
                  </a:ext>
                </a:extLst>
              </a:tr>
              <a:tr h="705782">
                <a:tc>
                  <a:txBody>
                    <a:bodyPr/>
                    <a:lstStyle/>
                    <a:p>
                      <a:pPr marL="0" marR="0" algn="ctr">
                        <a:lnSpc>
                          <a:spcPct val="150000"/>
                        </a:lnSpc>
                        <a:spcBef>
                          <a:spcPts val="0"/>
                        </a:spcBef>
                        <a:spcAft>
                          <a:spcPts val="0"/>
                        </a:spcAft>
                      </a:pPr>
                      <a:r>
                        <a:rPr lang="en-US" sz="1600">
                          <a:effectLst/>
                        </a:rPr>
                        <a:t>Completion Ratio</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a:effectLst/>
                        </a:rPr>
                        <a:t>The percentage of trials not resulting in an accident.</a:t>
                      </a:r>
                    </a:p>
                    <a:p>
                      <a:pPr marL="0" marR="0">
                        <a:lnSpc>
                          <a:spcPct val="150000"/>
                        </a:lnSpc>
                        <a:spcBef>
                          <a:spcPts val="0"/>
                        </a:spcBef>
                        <a:spcAft>
                          <a:spcPts val="0"/>
                        </a:spcAft>
                      </a:pPr>
                      <a:r>
                        <a:rPr lang="en-US" sz="1600" b="1">
                          <a:effectLst/>
                        </a:rPr>
                        <a:t>The status of the simulation is completed.</a:t>
                      </a:r>
                      <a:endParaRPr lang="en-US" sz="1600" b="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float</a:t>
                      </a:r>
                      <a:endParaRPr lang="en-US" sz="16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20800312"/>
                  </a:ext>
                </a:extLst>
              </a:tr>
              <a:tr h="705782">
                <a:tc>
                  <a:txBody>
                    <a:bodyPr/>
                    <a:lstStyle/>
                    <a:p>
                      <a:pPr marL="0" marR="0" algn="ctr">
                        <a:lnSpc>
                          <a:spcPct val="150000"/>
                        </a:lnSpc>
                        <a:spcBef>
                          <a:spcPts val="0"/>
                        </a:spcBef>
                        <a:spcAft>
                          <a:spcPts val="0"/>
                        </a:spcAft>
                      </a:pPr>
                      <a:r>
                        <a:rPr lang="en-US" sz="1600" dirty="0">
                          <a:effectLst/>
                        </a:rPr>
                        <a:t>Average Score</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rPr>
                        <a:t>The average of safety violations (infractions). </a:t>
                      </a:r>
                    </a:p>
                    <a:p>
                      <a:pPr marL="0" marR="0">
                        <a:lnSpc>
                          <a:spcPct val="150000"/>
                        </a:lnSpc>
                        <a:spcBef>
                          <a:spcPts val="0"/>
                        </a:spcBef>
                        <a:spcAft>
                          <a:spcPts val="0"/>
                        </a:spcAft>
                      </a:pPr>
                      <a:r>
                        <a:rPr lang="en-US" sz="1600" b="1" dirty="0">
                          <a:effectLst/>
                        </a:rPr>
                        <a:t>An infraction results in a score of less than 100.0.</a:t>
                      </a:r>
                      <a:endParaRPr lang="en-US" sz="16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1" dirty="0">
                          <a:effectLst/>
                        </a:rPr>
                        <a:t>float</a:t>
                      </a:r>
                      <a:endParaRPr lang="en-US" sz="16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50557929"/>
                  </a:ext>
                </a:extLst>
              </a:tr>
            </a:tbl>
          </a:graphicData>
        </a:graphic>
      </p:graphicFrame>
      <p:sp>
        <p:nvSpPr>
          <p:cNvPr id="3" name="Google Shape;147;p7">
            <a:extLst>
              <a:ext uri="{FF2B5EF4-FFF2-40B4-BE49-F238E27FC236}">
                <a16:creationId xmlns:a16="http://schemas.microsoft.com/office/drawing/2014/main" id="{DB32194C-0988-71CE-7F46-EC3981F85154}"/>
              </a:ext>
            </a:extLst>
          </p:cNvPr>
          <p:cNvSpPr txBox="1">
            <a:spLocks/>
          </p:cNvSpPr>
          <p:nvPr/>
        </p:nvSpPr>
        <p:spPr>
          <a:xfrm>
            <a:off x="376810" y="4235663"/>
            <a:ext cx="11177401" cy="207883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buSzPts val="3000"/>
              <a:buFont typeface="Arial"/>
              <a:buNone/>
            </a:pPr>
            <a:r>
              <a:rPr lang="en-US" sz="2600" b="1" dirty="0">
                <a:solidFill>
                  <a:srgbClr val="E84B36"/>
                </a:solidFill>
                <a:latin typeface="Arial" panose="020B0604020202020204" pitchFamily="34" charset="0"/>
                <a:cs typeface="Arial" panose="020B0604020202020204" pitchFamily="34" charset="0"/>
                <a:sym typeface="Helvetica Neue Light"/>
              </a:rPr>
              <a:t>Evaluation</a:t>
            </a:r>
          </a:p>
          <a:p>
            <a:pPr marL="0" indent="0">
              <a:lnSpc>
                <a:spcPct val="100000"/>
              </a:lnSpc>
              <a:spcBef>
                <a:spcPts val="0"/>
              </a:spcBef>
              <a:buSzPts val="2000"/>
              <a:buFont typeface="Arial"/>
              <a:buNone/>
            </a:pPr>
            <a:r>
              <a:rPr lang="en-US" sz="1800" dirty="0">
                <a:solidFill>
                  <a:schemeClr val="tx1"/>
                </a:solidFill>
                <a:latin typeface="Arial" panose="020B0604020202020204" pitchFamily="34" charset="0"/>
                <a:ea typeface="Helvetica Neue Light"/>
                <a:cs typeface="Arial" panose="020B0604020202020204" pitchFamily="34" charset="0"/>
                <a:sym typeface="Helvetica Neue Light"/>
              </a:rPr>
              <a:t>For each scenario:</a:t>
            </a:r>
          </a:p>
          <a:p>
            <a:pPr marL="800100" lvl="1">
              <a:lnSpc>
                <a:spcPct val="100000"/>
              </a:lnSpc>
              <a:spcBef>
                <a:spcPts val="0"/>
              </a:spcBef>
              <a:buSzPts val="2000"/>
            </a:pPr>
            <a:r>
              <a:rPr lang="en-US" sz="1800" dirty="0">
                <a:solidFill>
                  <a:schemeClr val="tx1"/>
                </a:solidFill>
                <a:latin typeface="Arial" panose="020B0604020202020204" pitchFamily="34" charset="0"/>
                <a:ea typeface="Helvetica Neue Light"/>
                <a:cs typeface="Arial" panose="020B0604020202020204" pitchFamily="34" charset="0"/>
                <a:sym typeface="Helvetica Neue Light"/>
              </a:rPr>
              <a:t>with each weather parameter</a:t>
            </a:r>
          </a:p>
          <a:p>
            <a:pPr marL="1257300" lvl="2">
              <a:lnSpc>
                <a:spcPct val="100000"/>
              </a:lnSpc>
              <a:spcBef>
                <a:spcPts val="0"/>
              </a:spcBef>
              <a:buSzPts val="2000"/>
            </a:pPr>
            <a:r>
              <a:rPr lang="en-US" sz="1800" dirty="0">
                <a:solidFill>
                  <a:schemeClr val="tx1"/>
                </a:solidFill>
                <a:latin typeface="Arial" panose="020B0604020202020204" pitchFamily="34" charset="0"/>
                <a:ea typeface="Helvetica Neue Light"/>
                <a:cs typeface="Arial" panose="020B0604020202020204" pitchFamily="34" charset="0"/>
                <a:sym typeface="Helvetica Neue Light"/>
              </a:rPr>
              <a:t>with and without friction</a:t>
            </a:r>
          </a:p>
          <a:p>
            <a:pPr marL="1714500" lvl="3">
              <a:lnSpc>
                <a:spcPct val="100000"/>
              </a:lnSpc>
              <a:spcBef>
                <a:spcPts val="0"/>
              </a:spcBef>
              <a:buSzPts val="2000"/>
            </a:pPr>
            <a:r>
              <a:rPr lang="en-US" dirty="0">
                <a:solidFill>
                  <a:schemeClr val="tx1"/>
                </a:solidFill>
                <a:latin typeface="Arial" panose="020B0604020202020204" pitchFamily="34" charset="0"/>
                <a:ea typeface="Helvetica Neue Light"/>
                <a:cs typeface="Arial" panose="020B0604020202020204" pitchFamily="34" charset="0"/>
                <a:sym typeface="Helvetica Neue Light"/>
              </a:rPr>
              <a:t>Repeat 100 times, record metrics</a:t>
            </a:r>
          </a:p>
          <a:p>
            <a:pPr marL="1714500" lvl="3">
              <a:lnSpc>
                <a:spcPct val="100000"/>
              </a:lnSpc>
              <a:spcBef>
                <a:spcPts val="0"/>
              </a:spcBef>
              <a:buSzPts val="2000"/>
            </a:pPr>
            <a:r>
              <a:rPr lang="en-US" dirty="0">
                <a:solidFill>
                  <a:schemeClr val="tx1"/>
                </a:solidFill>
                <a:latin typeface="Arial" panose="020B0604020202020204" pitchFamily="34" charset="0"/>
                <a:ea typeface="Helvetica Neue Light"/>
                <a:cs typeface="Arial" panose="020B0604020202020204" pitchFamily="34" charset="0"/>
                <a:sym typeface="Helvetica Neue Light"/>
              </a:rPr>
              <a:t>Calculate median of the metrics</a:t>
            </a:r>
            <a:r>
              <a:rPr lang="en-US" sz="800" dirty="0">
                <a:solidFill>
                  <a:schemeClr val="tx1"/>
                </a:solidFill>
                <a:latin typeface="Arial" panose="020B0604020202020204" pitchFamily="34" charset="0"/>
                <a:ea typeface="Helvetica Neue Light"/>
                <a:cs typeface="Arial" panose="020B0604020202020204" pitchFamily="34" charset="0"/>
                <a:sym typeface="Helvetica Neue Light"/>
              </a:rPr>
              <a:t>.</a:t>
            </a:r>
          </a:p>
          <a:p>
            <a:pPr marL="0" indent="0">
              <a:lnSpc>
                <a:spcPct val="100000"/>
              </a:lnSpc>
              <a:spcBef>
                <a:spcPts val="0"/>
              </a:spcBef>
              <a:buSzPts val="2000"/>
              <a:buFont typeface="Arial"/>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Tree>
    <p:extLst>
      <p:ext uri="{BB962C8B-B14F-4D97-AF65-F5344CB8AC3E}">
        <p14:creationId xmlns:p14="http://schemas.microsoft.com/office/powerpoint/2010/main" val="322076791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45;p7">
            <a:extLst>
              <a:ext uri="{FF2B5EF4-FFF2-40B4-BE49-F238E27FC236}">
                <a16:creationId xmlns:a16="http://schemas.microsoft.com/office/drawing/2014/main" id="{37E7B2F9-4530-7540-9A7D-25FE9B6FF02F}"/>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17" name="Google Shape;145;p7">
            <a:extLst>
              <a:ext uri="{FF2B5EF4-FFF2-40B4-BE49-F238E27FC236}">
                <a16:creationId xmlns:a16="http://schemas.microsoft.com/office/drawing/2014/main" id="{75FA8318-9B15-7F47-850F-EEEFE73BE161}"/>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3" name="Google Shape;100;p1">
            <a:extLst>
              <a:ext uri="{FF2B5EF4-FFF2-40B4-BE49-F238E27FC236}">
                <a16:creationId xmlns:a16="http://schemas.microsoft.com/office/drawing/2014/main" id="{C0C6FF5B-A16D-B943-8158-9394C4171284}"/>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pic>
        <p:nvPicPr>
          <p:cNvPr id="15" name="Picture 14" descr="A close up of a logo&#10;&#10;Description automatically generated">
            <a:extLst>
              <a:ext uri="{FF2B5EF4-FFF2-40B4-BE49-F238E27FC236}">
                <a16:creationId xmlns:a16="http://schemas.microsoft.com/office/drawing/2014/main" id="{A9194208-BB88-DA45-8C43-B250F5F37BE3}"/>
              </a:ext>
            </a:extLst>
          </p:cNvPr>
          <p:cNvPicPr>
            <a:picLocks noChangeAspect="1"/>
          </p:cNvPicPr>
          <p:nvPr/>
        </p:nvPicPr>
        <p:blipFill>
          <a:blip r:embed="rId4"/>
          <a:stretch>
            <a:fillRect/>
          </a:stretch>
        </p:blipFill>
        <p:spPr>
          <a:xfrm>
            <a:off x="11554210" y="228014"/>
            <a:ext cx="277906" cy="401420"/>
          </a:xfrm>
          <a:prstGeom prst="rect">
            <a:avLst/>
          </a:prstGeom>
        </p:spPr>
      </p:pic>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r>
              <a:rPr lang="en-US" sz="2400" dirty="0">
                <a:solidFill>
                  <a:schemeClr val="lt1"/>
                </a:solidFill>
                <a:latin typeface="+mn-lt"/>
                <a:ea typeface="Helvetica Neue Light"/>
                <a:cs typeface="Helvetica Neue Light"/>
                <a:sym typeface="Helvetica Neue Light"/>
              </a:rPr>
              <a:t>Results</a:t>
            </a:r>
          </a:p>
        </p:txBody>
      </p:sp>
      <p:sp>
        <p:nvSpPr>
          <p:cNvPr id="24" name="Google Shape;100;p1">
            <a:extLst>
              <a:ext uri="{FF2B5EF4-FFF2-40B4-BE49-F238E27FC236}">
                <a16:creationId xmlns:a16="http://schemas.microsoft.com/office/drawing/2014/main" id="{90B075A3-DE04-A441-85E2-4CA526CEC8C2}"/>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4098" name="Picture 2">
            <a:extLst>
              <a:ext uri="{FF2B5EF4-FFF2-40B4-BE49-F238E27FC236}">
                <a16:creationId xmlns:a16="http://schemas.microsoft.com/office/drawing/2014/main" id="{26B83BC0-281F-8EF1-091E-38D708F5D5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343" y="1008576"/>
            <a:ext cx="7029313" cy="484084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BBAA6DB-B7BB-FE18-47DF-AA3C2057E1F6}"/>
              </a:ext>
            </a:extLst>
          </p:cNvPr>
          <p:cNvSpPr/>
          <p:nvPr/>
        </p:nvSpPr>
        <p:spPr>
          <a:xfrm>
            <a:off x="6690360" y="3733800"/>
            <a:ext cx="112014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1DCDD4F-3E6C-A85B-B0BC-885BE3FDE282}"/>
              </a:ext>
            </a:extLst>
          </p:cNvPr>
          <p:cNvSpPr/>
          <p:nvPr/>
        </p:nvSpPr>
        <p:spPr>
          <a:xfrm>
            <a:off x="4579620" y="1463040"/>
            <a:ext cx="112014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9DA05A25-51DF-1193-C4B3-6D8682F3CC4C}"/>
              </a:ext>
            </a:extLst>
          </p:cNvPr>
          <p:cNvSpPr/>
          <p:nvPr/>
        </p:nvSpPr>
        <p:spPr>
          <a:xfrm>
            <a:off x="4425950" y="2809452"/>
            <a:ext cx="375920" cy="164675"/>
          </a:xfrm>
          <a:prstGeom prst="rightArrow">
            <a:avLst/>
          </a:prstGeom>
          <a:solidFill>
            <a:srgbClr val="1B4284"/>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51348F-E573-6635-D336-26BC2936833E}"/>
              </a:ext>
            </a:extLst>
          </p:cNvPr>
          <p:cNvSpPr txBox="1"/>
          <p:nvPr/>
        </p:nvSpPr>
        <p:spPr>
          <a:xfrm>
            <a:off x="3426372" y="5849008"/>
            <a:ext cx="5339253" cy="307777"/>
          </a:xfrm>
          <a:prstGeom prst="rect">
            <a:avLst/>
          </a:prstGeom>
          <a:noFill/>
        </p:spPr>
        <p:txBody>
          <a:bodyPr wrap="square">
            <a:spAutoFit/>
          </a:bodyPr>
          <a:lstStyle/>
          <a:p>
            <a:r>
              <a:rPr lang="en-US" dirty="0">
                <a:solidFill>
                  <a:srgbClr val="1B4284"/>
                </a:solidFill>
                <a:latin typeface="Arial" panose="020B0604020202020204" pitchFamily="34" charset="0"/>
                <a:cs typeface="Arial" panose="020B0604020202020204" pitchFamily="34" charset="0"/>
                <a:sym typeface="Helvetica Neue Light"/>
              </a:rPr>
              <a:t>Cut-in scenario when ice is thickness suggests a delay in motion.</a:t>
            </a:r>
            <a:endParaRPr lang="en-US" dirty="0">
              <a:solidFill>
                <a:srgbClr val="1B4284"/>
              </a:solidFill>
            </a:endParaRPr>
          </a:p>
        </p:txBody>
      </p:sp>
    </p:spTree>
    <p:extLst>
      <p:ext uri="{BB962C8B-B14F-4D97-AF65-F5344CB8AC3E}">
        <p14:creationId xmlns:p14="http://schemas.microsoft.com/office/powerpoint/2010/main" val="1786319697"/>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45;p7">
            <a:extLst>
              <a:ext uri="{FF2B5EF4-FFF2-40B4-BE49-F238E27FC236}">
                <a16:creationId xmlns:a16="http://schemas.microsoft.com/office/drawing/2014/main" id="{37E7B2F9-4530-7540-9A7D-25FE9B6FF02F}"/>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17" name="Google Shape;145;p7">
            <a:extLst>
              <a:ext uri="{FF2B5EF4-FFF2-40B4-BE49-F238E27FC236}">
                <a16:creationId xmlns:a16="http://schemas.microsoft.com/office/drawing/2014/main" id="{75FA8318-9B15-7F47-850F-EEEFE73BE161}"/>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3" name="Google Shape;100;p1">
            <a:extLst>
              <a:ext uri="{FF2B5EF4-FFF2-40B4-BE49-F238E27FC236}">
                <a16:creationId xmlns:a16="http://schemas.microsoft.com/office/drawing/2014/main" id="{C0C6FF5B-A16D-B943-8158-9394C4171284}"/>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pic>
        <p:nvPicPr>
          <p:cNvPr id="15" name="Picture 14" descr="A close up of a logo&#10;&#10;Description automatically generated">
            <a:extLst>
              <a:ext uri="{FF2B5EF4-FFF2-40B4-BE49-F238E27FC236}">
                <a16:creationId xmlns:a16="http://schemas.microsoft.com/office/drawing/2014/main" id="{A9194208-BB88-DA45-8C43-B250F5F37BE3}"/>
              </a:ext>
            </a:extLst>
          </p:cNvPr>
          <p:cNvPicPr>
            <a:picLocks noChangeAspect="1"/>
          </p:cNvPicPr>
          <p:nvPr/>
        </p:nvPicPr>
        <p:blipFill>
          <a:blip r:embed="rId4"/>
          <a:stretch>
            <a:fillRect/>
          </a:stretch>
        </p:blipFill>
        <p:spPr>
          <a:xfrm>
            <a:off x="11554210" y="228014"/>
            <a:ext cx="277906" cy="401420"/>
          </a:xfrm>
          <a:prstGeom prst="rect">
            <a:avLst/>
          </a:prstGeom>
        </p:spPr>
      </p:pic>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r>
              <a:rPr lang="en-US" sz="2400" dirty="0">
                <a:solidFill>
                  <a:schemeClr val="lt1"/>
                </a:solidFill>
                <a:latin typeface="+mn-lt"/>
                <a:ea typeface="Helvetica Neue Light"/>
                <a:cs typeface="Helvetica Neue Light"/>
                <a:sym typeface="Helvetica Neue Light"/>
              </a:rPr>
              <a:t>Results</a:t>
            </a:r>
          </a:p>
        </p:txBody>
      </p:sp>
      <p:sp>
        <p:nvSpPr>
          <p:cNvPr id="24" name="Google Shape;100;p1">
            <a:extLst>
              <a:ext uri="{FF2B5EF4-FFF2-40B4-BE49-F238E27FC236}">
                <a16:creationId xmlns:a16="http://schemas.microsoft.com/office/drawing/2014/main" id="{90B075A3-DE04-A441-85E2-4CA526CEC8C2}"/>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7170" name="Picture 2">
            <a:extLst>
              <a:ext uri="{FF2B5EF4-FFF2-40B4-BE49-F238E27FC236}">
                <a16:creationId xmlns:a16="http://schemas.microsoft.com/office/drawing/2014/main" id="{0B292D78-1638-B015-E7AB-2619F08CD7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0451" y="1072273"/>
            <a:ext cx="6842743" cy="47123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3A86367-A143-2EF0-F854-4DBFE89A4D3E}"/>
              </a:ext>
            </a:extLst>
          </p:cNvPr>
          <p:cNvSpPr/>
          <p:nvPr/>
        </p:nvSpPr>
        <p:spPr>
          <a:xfrm>
            <a:off x="4853940" y="4267200"/>
            <a:ext cx="112014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ED1B340-6027-E6EB-6E94-61A22A91D074}"/>
              </a:ext>
            </a:extLst>
          </p:cNvPr>
          <p:cNvSpPr txBox="1"/>
          <p:nvPr/>
        </p:nvSpPr>
        <p:spPr>
          <a:xfrm>
            <a:off x="3456261" y="5784636"/>
            <a:ext cx="5279477" cy="307777"/>
          </a:xfrm>
          <a:prstGeom prst="rect">
            <a:avLst/>
          </a:prstGeom>
          <a:noFill/>
        </p:spPr>
        <p:txBody>
          <a:bodyPr wrap="square">
            <a:spAutoFit/>
          </a:bodyPr>
          <a:lstStyle/>
          <a:p>
            <a:r>
              <a:rPr lang="en-US" dirty="0">
                <a:solidFill>
                  <a:srgbClr val="1B4284"/>
                </a:solidFill>
                <a:latin typeface="Arial" panose="020B0604020202020204" pitchFamily="34" charset="0"/>
                <a:cs typeface="Arial" panose="020B0604020202020204" pitchFamily="34" charset="0"/>
                <a:sym typeface="Helvetica Neue Light"/>
              </a:rPr>
              <a:t>Lead slowdown scenario when ice is thickness causes collision.</a:t>
            </a:r>
            <a:endParaRPr lang="en-US" dirty="0">
              <a:solidFill>
                <a:srgbClr val="1B4284"/>
              </a:solidFill>
            </a:endParaRPr>
          </a:p>
        </p:txBody>
      </p:sp>
    </p:spTree>
    <p:extLst>
      <p:ext uri="{BB962C8B-B14F-4D97-AF65-F5344CB8AC3E}">
        <p14:creationId xmlns:p14="http://schemas.microsoft.com/office/powerpoint/2010/main" val="3607266619"/>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4"/>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dirty="0">
                <a:solidFill>
                  <a:schemeClr val="lt1"/>
                </a:solidFill>
                <a:latin typeface="+mn-lt"/>
                <a:ea typeface="Helvetica Neue Light"/>
                <a:cs typeface="Helvetica Neue Light"/>
                <a:sym typeface="Helvetica Neue Light"/>
              </a:rPr>
              <a:t>Results</a:t>
            </a: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078" name="Picture 6">
            <a:extLst>
              <a:ext uri="{FF2B5EF4-FFF2-40B4-BE49-F238E27FC236}">
                <a16:creationId xmlns:a16="http://schemas.microsoft.com/office/drawing/2014/main" id="{D847752F-0BF9-1A44-0B16-E9BA0E82C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3694" y="892981"/>
            <a:ext cx="7664609" cy="50267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A6A396A-C819-9254-0C35-1842559704E7}"/>
              </a:ext>
            </a:extLst>
          </p:cNvPr>
          <p:cNvSpPr/>
          <p:nvPr/>
        </p:nvSpPr>
        <p:spPr>
          <a:xfrm>
            <a:off x="5892368" y="3446043"/>
            <a:ext cx="3443229" cy="1828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DCA55D-0220-1BEF-A233-46EEEC3EF24C}"/>
              </a:ext>
            </a:extLst>
          </p:cNvPr>
          <p:cNvSpPr txBox="1"/>
          <p:nvPr/>
        </p:nvSpPr>
        <p:spPr>
          <a:xfrm>
            <a:off x="3052486" y="5915507"/>
            <a:ext cx="6087024" cy="307777"/>
          </a:xfrm>
          <a:prstGeom prst="rect">
            <a:avLst/>
          </a:prstGeom>
          <a:noFill/>
        </p:spPr>
        <p:txBody>
          <a:bodyPr wrap="square">
            <a:spAutoFit/>
          </a:bodyPr>
          <a:lstStyle/>
          <a:p>
            <a:r>
              <a:rPr lang="en-US" dirty="0">
                <a:solidFill>
                  <a:srgbClr val="1B4284"/>
                </a:solidFill>
                <a:latin typeface="Arial" panose="020B0604020202020204" pitchFamily="34" charset="0"/>
                <a:cs typeface="Arial" panose="020B0604020202020204" pitchFamily="34" charset="0"/>
                <a:sym typeface="Helvetica Neue Light"/>
              </a:rPr>
              <a:t>In cut-in scenario, reducing friction too much can cause different behavior.</a:t>
            </a:r>
            <a:endParaRPr lang="en-US" dirty="0">
              <a:solidFill>
                <a:srgbClr val="1B4284"/>
              </a:solidFill>
            </a:endParaRPr>
          </a:p>
        </p:txBody>
      </p:sp>
    </p:spTree>
    <p:extLst>
      <p:ext uri="{BB962C8B-B14F-4D97-AF65-F5344CB8AC3E}">
        <p14:creationId xmlns:p14="http://schemas.microsoft.com/office/powerpoint/2010/main" val="2348286216"/>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4"/>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Results</a:t>
            </a:r>
            <a:endParaRPr lang="en-US" sz="2400" dirty="0">
              <a:solidFill>
                <a:schemeClr val="lt1"/>
              </a:solidFill>
              <a:latin typeface="+mn-lt"/>
              <a:ea typeface="Helvetica Neue Light"/>
              <a:cs typeface="Helvetica Neue Light"/>
              <a:sym typeface="Helvetica Neue Light"/>
            </a:endParaRP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a:extLst>
              <a:ext uri="{FF2B5EF4-FFF2-40B4-BE49-F238E27FC236}">
                <a16:creationId xmlns:a16="http://schemas.microsoft.com/office/drawing/2014/main" id="{A5D3206C-79BB-1B1E-ED87-62B926FA2351}"/>
              </a:ext>
            </a:extLst>
          </p:cNvPr>
          <p:cNvPicPr>
            <a:picLocks noChangeAspect="1"/>
          </p:cNvPicPr>
          <p:nvPr/>
        </p:nvPicPr>
        <p:blipFill>
          <a:blip r:embed="rId5"/>
          <a:stretch>
            <a:fillRect/>
          </a:stretch>
        </p:blipFill>
        <p:spPr>
          <a:xfrm>
            <a:off x="658509" y="3677341"/>
            <a:ext cx="10895701" cy="2385887"/>
          </a:xfrm>
          <a:prstGeom prst="rect">
            <a:avLst/>
          </a:prstGeom>
        </p:spPr>
      </p:pic>
      <p:pic>
        <p:nvPicPr>
          <p:cNvPr id="7" name="Picture 6">
            <a:extLst>
              <a:ext uri="{FF2B5EF4-FFF2-40B4-BE49-F238E27FC236}">
                <a16:creationId xmlns:a16="http://schemas.microsoft.com/office/drawing/2014/main" id="{69FA691C-EE58-460F-FE83-E0300EDE4C5D}"/>
              </a:ext>
            </a:extLst>
          </p:cNvPr>
          <p:cNvPicPr>
            <a:picLocks noChangeAspect="1"/>
          </p:cNvPicPr>
          <p:nvPr/>
        </p:nvPicPr>
        <p:blipFill>
          <a:blip r:embed="rId6"/>
          <a:stretch>
            <a:fillRect/>
          </a:stretch>
        </p:blipFill>
        <p:spPr>
          <a:xfrm>
            <a:off x="658508" y="1072273"/>
            <a:ext cx="10874980" cy="1980169"/>
          </a:xfrm>
          <a:prstGeom prst="rect">
            <a:avLst/>
          </a:prstGeom>
        </p:spPr>
      </p:pic>
      <p:sp>
        <p:nvSpPr>
          <p:cNvPr id="11" name="TextBox 10">
            <a:extLst>
              <a:ext uri="{FF2B5EF4-FFF2-40B4-BE49-F238E27FC236}">
                <a16:creationId xmlns:a16="http://schemas.microsoft.com/office/drawing/2014/main" id="{68502796-DB68-10A7-F250-F7439662F248}"/>
              </a:ext>
            </a:extLst>
          </p:cNvPr>
          <p:cNvSpPr txBox="1"/>
          <p:nvPr/>
        </p:nvSpPr>
        <p:spPr>
          <a:xfrm>
            <a:off x="3451858" y="3052442"/>
            <a:ext cx="5288280" cy="307777"/>
          </a:xfrm>
          <a:prstGeom prst="rect">
            <a:avLst/>
          </a:prstGeom>
          <a:noFill/>
        </p:spPr>
        <p:txBody>
          <a:bodyPr wrap="square">
            <a:spAutoFit/>
          </a:bodyPr>
          <a:lstStyle/>
          <a:p>
            <a:r>
              <a:rPr lang="en-US" sz="1400" dirty="0">
                <a:solidFill>
                  <a:srgbClr val="1B4284"/>
                </a:solidFill>
                <a:latin typeface="+mn-lt"/>
                <a:ea typeface="Helvetica Neue Light"/>
                <a:cs typeface="Arial" panose="020B0604020202020204" pitchFamily="34" charset="0"/>
                <a:sym typeface="Helvetica Neue Light"/>
              </a:rPr>
              <a:t>DTW Comparison across Icy Weather Parameters for All Metrics </a:t>
            </a:r>
            <a:endParaRPr lang="en-US" dirty="0">
              <a:solidFill>
                <a:srgbClr val="1B4284"/>
              </a:solidFill>
            </a:endParaRPr>
          </a:p>
        </p:txBody>
      </p:sp>
      <p:sp>
        <p:nvSpPr>
          <p:cNvPr id="12" name="TextBox 11">
            <a:extLst>
              <a:ext uri="{FF2B5EF4-FFF2-40B4-BE49-F238E27FC236}">
                <a16:creationId xmlns:a16="http://schemas.microsoft.com/office/drawing/2014/main" id="{60227759-18E5-711C-FB15-39B49B487F31}"/>
              </a:ext>
            </a:extLst>
          </p:cNvPr>
          <p:cNvSpPr txBox="1"/>
          <p:nvPr/>
        </p:nvSpPr>
        <p:spPr>
          <a:xfrm>
            <a:off x="3356908" y="6067901"/>
            <a:ext cx="5498902" cy="307777"/>
          </a:xfrm>
          <a:prstGeom prst="rect">
            <a:avLst/>
          </a:prstGeom>
          <a:noFill/>
        </p:spPr>
        <p:txBody>
          <a:bodyPr wrap="square">
            <a:spAutoFit/>
          </a:bodyPr>
          <a:lstStyle/>
          <a:p>
            <a:r>
              <a:rPr lang="en-US" sz="1400" dirty="0">
                <a:solidFill>
                  <a:srgbClr val="1B4284"/>
                </a:solidFill>
                <a:latin typeface="+mn-lt"/>
                <a:ea typeface="Helvetica Neue Light"/>
                <a:cs typeface="Arial" panose="020B0604020202020204" pitchFamily="34" charset="0"/>
                <a:sym typeface="Helvetica Neue Light"/>
              </a:rPr>
              <a:t>DTW Comparison across Rainy Weather Parameters for All Metrics </a:t>
            </a:r>
            <a:endParaRPr lang="en-US" dirty="0">
              <a:solidFill>
                <a:srgbClr val="1B4284"/>
              </a:solidFill>
            </a:endParaRPr>
          </a:p>
        </p:txBody>
      </p:sp>
    </p:spTree>
    <p:extLst>
      <p:ext uri="{BB962C8B-B14F-4D97-AF65-F5344CB8AC3E}">
        <p14:creationId xmlns:p14="http://schemas.microsoft.com/office/powerpoint/2010/main" val="27861732"/>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4"/>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Results</a:t>
            </a:r>
            <a:endParaRPr lang="en-US" sz="2400" dirty="0">
              <a:solidFill>
                <a:schemeClr val="lt1"/>
              </a:solidFill>
              <a:latin typeface="+mn-lt"/>
              <a:ea typeface="Helvetica Neue Light"/>
              <a:cs typeface="Helvetica Neue Light"/>
              <a:sym typeface="Helvetica Neue Light"/>
            </a:endParaRP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1026" name="Picture 2">
            <a:extLst>
              <a:ext uri="{FF2B5EF4-FFF2-40B4-BE49-F238E27FC236}">
                <a16:creationId xmlns:a16="http://schemas.microsoft.com/office/drawing/2014/main" id="{389DEDE6-FAEA-764F-021A-1706F19A81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6805" y="932128"/>
            <a:ext cx="8950036" cy="2383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E7D093C-0A9F-8E97-1913-B10DE4FD59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427" y="3670665"/>
            <a:ext cx="8954414" cy="23831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F94E78-DE1A-EAE4-AC8D-AB0B6613ADAD}"/>
              </a:ext>
            </a:extLst>
          </p:cNvPr>
          <p:cNvSpPr txBox="1"/>
          <p:nvPr/>
        </p:nvSpPr>
        <p:spPr>
          <a:xfrm>
            <a:off x="3571875" y="3248787"/>
            <a:ext cx="5048250" cy="307777"/>
          </a:xfrm>
          <a:prstGeom prst="rect">
            <a:avLst/>
          </a:prstGeom>
          <a:noFill/>
        </p:spPr>
        <p:txBody>
          <a:bodyPr wrap="square">
            <a:spAutoFit/>
          </a:bodyPr>
          <a:lstStyle/>
          <a:p>
            <a:r>
              <a:rPr lang="en-US" dirty="0">
                <a:solidFill>
                  <a:srgbClr val="1B4284"/>
                </a:solidFill>
                <a:latin typeface="Arial" panose="020B0604020202020204" pitchFamily="34" charset="0"/>
                <a:cs typeface="Arial" panose="020B0604020202020204" pitchFamily="34" charset="0"/>
              </a:rPr>
              <a:t>Comparison with Reduced Friction in Front Accident Scenario</a:t>
            </a:r>
            <a:endParaRPr lang="en-US" dirty="0">
              <a:solidFill>
                <a:srgbClr val="1B4284"/>
              </a:solidFill>
            </a:endParaRPr>
          </a:p>
        </p:txBody>
      </p:sp>
      <p:sp>
        <p:nvSpPr>
          <p:cNvPr id="5" name="TextBox 4">
            <a:extLst>
              <a:ext uri="{FF2B5EF4-FFF2-40B4-BE49-F238E27FC236}">
                <a16:creationId xmlns:a16="http://schemas.microsoft.com/office/drawing/2014/main" id="{7A3E86CA-DF13-D9AD-16B5-2D34E9BB1AB9}"/>
              </a:ext>
            </a:extLst>
          </p:cNvPr>
          <p:cNvSpPr txBox="1"/>
          <p:nvPr/>
        </p:nvSpPr>
        <p:spPr>
          <a:xfrm>
            <a:off x="3616325" y="5987324"/>
            <a:ext cx="5048250" cy="307777"/>
          </a:xfrm>
          <a:prstGeom prst="rect">
            <a:avLst/>
          </a:prstGeom>
          <a:noFill/>
        </p:spPr>
        <p:txBody>
          <a:bodyPr wrap="square">
            <a:spAutoFit/>
          </a:bodyPr>
          <a:lstStyle/>
          <a:p>
            <a:r>
              <a:rPr lang="en-US" dirty="0">
                <a:solidFill>
                  <a:srgbClr val="1B4284"/>
                </a:solidFill>
                <a:latin typeface="Arial" panose="020B0604020202020204" pitchFamily="34" charset="0"/>
                <a:cs typeface="Arial" panose="020B0604020202020204" pitchFamily="34" charset="0"/>
              </a:rPr>
              <a:t>Comparison with Reduced Friction in Ghost Cut-in Scenario</a:t>
            </a:r>
            <a:endParaRPr lang="en-US" dirty="0">
              <a:solidFill>
                <a:srgbClr val="1B4284"/>
              </a:solidFill>
            </a:endParaRPr>
          </a:p>
        </p:txBody>
      </p:sp>
    </p:spTree>
    <p:extLst>
      <p:ext uri="{BB962C8B-B14F-4D97-AF65-F5344CB8AC3E}">
        <p14:creationId xmlns:p14="http://schemas.microsoft.com/office/powerpoint/2010/main" val="4186849129"/>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SzPts val="2000"/>
              <a:buNone/>
            </a:pPr>
            <a:r>
              <a:rPr lang="en-US" sz="2400" b="1" dirty="0">
                <a:solidFill>
                  <a:srgbClr val="E84B36"/>
                </a:solidFill>
                <a:latin typeface="Arial" panose="020B0604020202020204" pitchFamily="34" charset="0"/>
                <a:ea typeface="Helvetica Neue Light"/>
                <a:cs typeface="Arial" panose="020B0604020202020204" pitchFamily="34" charset="0"/>
                <a:sym typeface="Helvetica Neue Light"/>
              </a:rPr>
              <a:t>Conclusion</a:t>
            </a:r>
            <a:endParaRPr lang="en-US" sz="2400" b="1" dirty="0">
              <a:solidFill>
                <a:srgbClr val="E84B36"/>
              </a:solidFill>
              <a:latin typeface="Arial" panose="020B0604020202020204" pitchFamily="34" charset="0"/>
              <a:cs typeface="Arial" panose="020B0604020202020204" pitchFamily="34" charset="0"/>
            </a:endParaRPr>
          </a:p>
          <a:p>
            <a:pPr indent="-457200">
              <a:lnSpc>
                <a:spcPct val="100000"/>
              </a:lnSpc>
              <a:spcBef>
                <a:spcPts val="0"/>
              </a:spcBef>
              <a:buSzPts val="2000"/>
            </a:pPr>
            <a:r>
              <a:rPr lang="en-US" sz="2400" dirty="0">
                <a:solidFill>
                  <a:schemeClr val="tx1"/>
                </a:solidFill>
                <a:latin typeface="Arial" panose="020B0604020202020204" pitchFamily="34" charset="0"/>
                <a:ea typeface="Helvetica Neue Light"/>
                <a:cs typeface="Arial" panose="020B0604020202020204" pitchFamily="34" charset="0"/>
                <a:sym typeface="Helvetica Neue Light"/>
              </a:rPr>
              <a:t>Reducing the friction of tires affects the behavior of the AV</a:t>
            </a:r>
          </a:p>
          <a:p>
            <a:pPr lvl="1" indent="-457200">
              <a:lnSpc>
                <a:spcPct val="100000"/>
              </a:lnSpc>
              <a:spcBef>
                <a:spcPts val="0"/>
              </a:spcBef>
              <a:buSzPts val="2000"/>
            </a:pPr>
            <a:r>
              <a:rPr lang="en-US" sz="2000" dirty="0">
                <a:solidFill>
                  <a:schemeClr val="tx1"/>
                </a:solidFill>
                <a:latin typeface="Arial" panose="020B0604020202020204" pitchFamily="34" charset="0"/>
                <a:ea typeface="Helvetica Neue Light"/>
                <a:cs typeface="Arial" panose="020B0604020202020204" pitchFamily="34" charset="0"/>
                <a:sym typeface="Helvetica Neue Light"/>
              </a:rPr>
              <a:t>Proving that current simulation is not sufficient</a:t>
            </a:r>
          </a:p>
          <a:p>
            <a:pPr indent="-457200">
              <a:lnSpc>
                <a:spcPct val="100000"/>
              </a:lnSpc>
              <a:spcBef>
                <a:spcPts val="0"/>
              </a:spcBef>
              <a:buSzPts val="2000"/>
            </a:pPr>
            <a:r>
              <a:rPr lang="en-US" sz="2400" dirty="0">
                <a:solidFill>
                  <a:schemeClr val="tx1"/>
                </a:solidFill>
                <a:latin typeface="Arial" panose="020B0604020202020204" pitchFamily="34" charset="0"/>
                <a:ea typeface="Helvetica Neue Light"/>
                <a:cs typeface="Arial" panose="020B0604020202020204" pitchFamily="34" charset="0"/>
                <a:sym typeface="Helvetica Neue Light"/>
              </a:rPr>
              <a:t>Trends</a:t>
            </a:r>
          </a:p>
          <a:p>
            <a:pPr lvl="1" indent="-457200">
              <a:lnSpc>
                <a:spcPct val="100000"/>
              </a:lnSpc>
              <a:spcBef>
                <a:spcPts val="0"/>
              </a:spcBef>
              <a:buSzPts val="2000"/>
            </a:pPr>
            <a:r>
              <a:rPr lang="en-US" sz="2000" dirty="0">
                <a:solidFill>
                  <a:schemeClr val="tx1"/>
                </a:solidFill>
                <a:latin typeface="Arial" panose="020B0604020202020204" pitchFamily="34" charset="0"/>
                <a:ea typeface="Helvetica Neue Light"/>
                <a:cs typeface="Arial" panose="020B0604020202020204" pitchFamily="34" charset="0"/>
                <a:sym typeface="Helvetica Neue Light"/>
              </a:rPr>
              <a:t>Delayed motion</a:t>
            </a:r>
          </a:p>
          <a:p>
            <a:pPr lvl="1" indent="-457200">
              <a:lnSpc>
                <a:spcPct val="100000"/>
              </a:lnSpc>
              <a:spcBef>
                <a:spcPts val="0"/>
              </a:spcBef>
              <a:buSzPts val="2000"/>
            </a:pPr>
            <a:r>
              <a:rPr lang="en-US" sz="2000" dirty="0">
                <a:solidFill>
                  <a:schemeClr val="tx1"/>
                </a:solidFill>
                <a:latin typeface="Arial" panose="020B0604020202020204" pitchFamily="34" charset="0"/>
                <a:ea typeface="Helvetica Neue Light"/>
                <a:cs typeface="Arial" panose="020B0604020202020204" pitchFamily="34" charset="0"/>
                <a:sym typeface="Helvetica Neue Light"/>
              </a:rPr>
              <a:t>Effortful control signals</a:t>
            </a:r>
          </a:p>
          <a:p>
            <a:pPr lvl="1" indent="-457200">
              <a:lnSpc>
                <a:spcPct val="100000"/>
              </a:lnSpc>
              <a:spcBef>
                <a:spcPts val="0"/>
              </a:spcBef>
              <a:buSzPts val="2000"/>
            </a:pPr>
            <a:r>
              <a:rPr lang="en-US" sz="2000" dirty="0">
                <a:solidFill>
                  <a:schemeClr val="tx1"/>
                </a:solidFill>
                <a:latin typeface="Arial" panose="020B0604020202020204" pitchFamily="34" charset="0"/>
                <a:ea typeface="Helvetica Neue Light"/>
                <a:cs typeface="Arial" panose="020B0604020202020204" pitchFamily="34" charset="0"/>
                <a:sym typeface="Helvetica Neue Light"/>
              </a:rPr>
              <a:t>Possible to cause accident when tuned to the extreme.</a:t>
            </a:r>
          </a:p>
          <a:p>
            <a:pPr indent="-457200">
              <a:lnSpc>
                <a:spcPct val="100000"/>
              </a:lnSpc>
              <a:spcBef>
                <a:spcPts val="0"/>
              </a:spcBef>
              <a:buSzPts val="2000"/>
            </a:pPr>
            <a:r>
              <a:rPr lang="en-US" sz="2400" dirty="0">
                <a:solidFill>
                  <a:schemeClr val="tx1"/>
                </a:solidFill>
                <a:latin typeface="Arial" panose="020B0604020202020204" pitchFamily="34" charset="0"/>
                <a:ea typeface="Helvetica Neue Light"/>
                <a:cs typeface="Arial" panose="020B0604020202020204" pitchFamily="34" charset="0"/>
                <a:sym typeface="Helvetica Neue Light"/>
              </a:rPr>
              <a:t>Rain vs ice</a:t>
            </a:r>
          </a:p>
          <a:p>
            <a:pPr indent="-457200">
              <a:lnSpc>
                <a:spcPct val="100000"/>
              </a:lnSpc>
              <a:spcBef>
                <a:spcPts val="0"/>
              </a:spcBef>
              <a:buSzPts val="2000"/>
            </a:pPr>
            <a:r>
              <a:rPr lang="en-US" sz="2400" dirty="0">
                <a:solidFill>
                  <a:schemeClr val="tx1"/>
                </a:solidFill>
                <a:latin typeface="Arial" panose="020B0604020202020204" pitchFamily="34" charset="0"/>
                <a:ea typeface="Helvetica Neue Light"/>
                <a:cs typeface="Arial" panose="020B0604020202020204" pitchFamily="34" charset="0"/>
                <a:sym typeface="Helvetica Neue Light"/>
              </a:rPr>
              <a:t>Leading to accidents and further loss of control </a:t>
            </a:r>
          </a:p>
          <a:p>
            <a:pPr indent="-457200">
              <a:lnSpc>
                <a:spcPct val="100000"/>
              </a:lnSpc>
              <a:spcBef>
                <a:spcPts val="0"/>
              </a:spcBef>
              <a:buSzPts val="2000"/>
            </a:pPr>
            <a:endParaRPr lang="en-US" sz="24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0" indent="0">
              <a:lnSpc>
                <a:spcPct val="100000"/>
              </a:lnSpc>
              <a:spcBef>
                <a:spcPts val="0"/>
              </a:spcBef>
              <a:buSzPts val="2000"/>
              <a:buNone/>
            </a:pPr>
            <a:r>
              <a:rPr lang="en-US" sz="2400" b="1" dirty="0">
                <a:solidFill>
                  <a:srgbClr val="E84B36"/>
                </a:solidFill>
                <a:latin typeface="Arial" panose="020B0604020202020204" pitchFamily="34" charset="0"/>
                <a:ea typeface="Helvetica Neue Light"/>
                <a:cs typeface="Arial" panose="020B0604020202020204" pitchFamily="34" charset="0"/>
                <a:sym typeface="Helvetica Neue Light"/>
              </a:rPr>
              <a:t>Future Work</a:t>
            </a:r>
            <a:endParaRPr lang="en-US" sz="2400" b="1" dirty="0">
              <a:solidFill>
                <a:srgbClr val="E84B36"/>
              </a:solidFill>
              <a:latin typeface="Arial" panose="020B0604020202020204" pitchFamily="34" charset="0"/>
              <a:cs typeface="Arial" panose="020B0604020202020204" pitchFamily="34" charset="0"/>
            </a:endParaRPr>
          </a:p>
          <a:p>
            <a:pPr marL="342900">
              <a:lnSpc>
                <a:spcPct val="100000"/>
              </a:lnSpc>
              <a:spcBef>
                <a:spcPts val="0"/>
              </a:spcBef>
              <a:buSzPts val="2000"/>
            </a:pPr>
            <a:r>
              <a:rPr lang="en-US" sz="2400" dirty="0">
                <a:solidFill>
                  <a:schemeClr val="tx1"/>
                </a:solidFill>
                <a:latin typeface="Arial" panose="020B0604020202020204" pitchFamily="34" charset="0"/>
                <a:ea typeface="Helvetica Neue Light"/>
                <a:cs typeface="Arial" panose="020B0604020202020204" pitchFamily="34" charset="0"/>
                <a:sym typeface="Helvetica Neue Light"/>
              </a:rPr>
              <a:t>Improving camera input</a:t>
            </a:r>
          </a:p>
          <a:p>
            <a:pPr marL="0" indent="0">
              <a:lnSpc>
                <a:spcPct val="100000"/>
              </a:lnSpc>
              <a:spcBef>
                <a:spcPts val="0"/>
              </a:spcBef>
              <a:buSzPts val="2000"/>
              <a:buNone/>
            </a:pPr>
            <a:endParaRPr lang="en-US" sz="24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Future</a:t>
            </a:r>
            <a:endParaRPr lang="en-US" sz="2400" dirty="0">
              <a:solidFill>
                <a:schemeClr val="lt1"/>
              </a:solidFill>
              <a:latin typeface="+mn-lt"/>
              <a:ea typeface="Helvetica Neue Light"/>
              <a:cs typeface="Helvetica Neue Light"/>
              <a:sym typeface="Helvetica Neue Light"/>
            </a:endParaRP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3121204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45;p7">
            <a:extLst>
              <a:ext uri="{FF2B5EF4-FFF2-40B4-BE49-F238E27FC236}">
                <a16:creationId xmlns:a16="http://schemas.microsoft.com/office/drawing/2014/main" id="{6F690974-7475-E443-9CC9-8964C80A6B24}"/>
              </a:ext>
            </a:extLst>
          </p:cNvPr>
          <p:cNvSpPr/>
          <p:nvPr/>
        </p:nvSpPr>
        <p:spPr>
          <a:xfrm rot="10800000" flipH="1">
            <a:off x="-1" y="0"/>
            <a:ext cx="12192000" cy="6866164"/>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7" name="Picture 6" descr="A picture containing building, street&#10;&#10;Description automatically generated">
            <a:extLst>
              <a:ext uri="{FF2B5EF4-FFF2-40B4-BE49-F238E27FC236}">
                <a16:creationId xmlns:a16="http://schemas.microsoft.com/office/drawing/2014/main" id="{717B7D2E-6B93-DB49-81CB-CD48A1153DD3}"/>
              </a:ext>
            </a:extLst>
          </p:cNvPr>
          <p:cNvPicPr>
            <a:picLocks noChangeAspect="1"/>
          </p:cNvPicPr>
          <p:nvPr/>
        </p:nvPicPr>
        <p:blipFill>
          <a:blip r:embed="rId3">
            <a:alphaModFix amt="25000"/>
          </a:blip>
          <a:stretch>
            <a:fillRect/>
          </a:stretch>
        </p:blipFill>
        <p:spPr>
          <a:xfrm>
            <a:off x="-1" y="8165"/>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FA95B940-6B3C-0C47-A381-DCF406EBD215}"/>
              </a:ext>
            </a:extLst>
          </p:cNvPr>
          <p:cNvPicPr>
            <a:picLocks noChangeAspect="1"/>
          </p:cNvPicPr>
          <p:nvPr/>
        </p:nvPicPr>
        <p:blipFill>
          <a:blip r:embed="rId4"/>
          <a:stretch>
            <a:fillRect/>
          </a:stretch>
        </p:blipFill>
        <p:spPr>
          <a:xfrm>
            <a:off x="11554210" y="235709"/>
            <a:ext cx="277906" cy="401420"/>
          </a:xfrm>
          <a:prstGeom prst="rect">
            <a:avLst/>
          </a:prstGeom>
        </p:spPr>
      </p:pic>
      <p:sp>
        <p:nvSpPr>
          <p:cNvPr id="11" name="Google Shape;123;p4">
            <a:extLst>
              <a:ext uri="{FF2B5EF4-FFF2-40B4-BE49-F238E27FC236}">
                <a16:creationId xmlns:a16="http://schemas.microsoft.com/office/drawing/2014/main" id="{D8097DB8-312A-AD4F-B4DA-A893E01E8421}"/>
              </a:ext>
            </a:extLst>
          </p:cNvPr>
          <p:cNvSpPr txBox="1"/>
          <p:nvPr/>
        </p:nvSpPr>
        <p:spPr>
          <a:xfrm>
            <a:off x="1295400" y="2809991"/>
            <a:ext cx="9601200" cy="161578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dirty="0">
                <a:solidFill>
                  <a:schemeClr val="lt1"/>
                </a:solidFill>
                <a:latin typeface="+mn-lt"/>
                <a:ea typeface="Helvetica Neue"/>
                <a:cs typeface="Helvetica Neue"/>
                <a:sym typeface="Helvetica Neue"/>
              </a:rPr>
              <a:t>Questions?</a:t>
            </a:r>
            <a:endParaRPr lang="en-US" sz="4500" b="1" dirty="0">
              <a:solidFill>
                <a:schemeClr val="bg1"/>
              </a:solidFill>
              <a:latin typeface="+mn-lt"/>
              <a:ea typeface="Helvetica Neue"/>
              <a:cs typeface="Helvetica Neue"/>
              <a:sym typeface="Helvetica Neue"/>
            </a:endParaRPr>
          </a:p>
          <a:p>
            <a:pPr marL="0" marR="0" lvl="0" indent="0" algn="ctr" rtl="0">
              <a:spcBef>
                <a:spcPts val="0"/>
              </a:spcBef>
              <a:spcAft>
                <a:spcPts val="0"/>
              </a:spcAft>
              <a:buNone/>
            </a:pPr>
            <a:endParaRPr lang="en-US" sz="1800" b="1" dirty="0">
              <a:solidFill>
                <a:schemeClr val="bg1"/>
              </a:solidFill>
              <a:latin typeface="+mn-lt"/>
              <a:ea typeface="Helvetica Neue"/>
              <a:cs typeface="Helvetica Neue"/>
              <a:sym typeface="Helvetica Neue"/>
            </a:endParaRPr>
          </a:p>
          <a:p>
            <a:pPr lvl="0" algn="ctr"/>
            <a:r>
              <a:rPr lang="en-US" sz="1800" dirty="0">
                <a:solidFill>
                  <a:schemeClr val="bg1"/>
                </a:solidFill>
                <a:sym typeface="Helvetica Neue"/>
              </a:rPr>
              <a:t>Details on implementation and results:</a:t>
            </a:r>
          </a:p>
          <a:p>
            <a:pPr lvl="0" algn="ctr"/>
            <a:r>
              <a:rPr lang="en-US" sz="1800" dirty="0">
                <a:solidFill>
                  <a:schemeClr val="bg1"/>
                </a:solidFill>
              </a:rPr>
              <a:t>https://github.com/JackZihengChen/CARLA-Modified-Pipeline (forked from [5]) </a:t>
            </a:r>
            <a:r>
              <a:rPr lang="en-US" sz="1800" dirty="0">
                <a:solidFill>
                  <a:schemeClr val="bg1"/>
                </a:solidFill>
                <a:sym typeface="Helvetica Neue"/>
              </a:rPr>
              <a:t> </a:t>
            </a:r>
            <a:endParaRPr lang="en-US" sz="1800" dirty="0">
              <a:solidFill>
                <a:schemeClr val="bg1"/>
              </a:solidFill>
            </a:endParaRPr>
          </a:p>
        </p:txBody>
      </p:sp>
      <p:sp>
        <p:nvSpPr>
          <p:cNvPr id="12" name="Google Shape;125;p4">
            <a:extLst>
              <a:ext uri="{FF2B5EF4-FFF2-40B4-BE49-F238E27FC236}">
                <a16:creationId xmlns:a16="http://schemas.microsoft.com/office/drawing/2014/main" id="{CC79D33B-4FD6-A349-8B9D-E75170473C70}"/>
              </a:ext>
            </a:extLst>
          </p:cNvPr>
          <p:cNvSpPr/>
          <p:nvPr/>
        </p:nvSpPr>
        <p:spPr>
          <a:xfrm>
            <a:off x="5520230" y="1704276"/>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00;p1">
            <a:extLst>
              <a:ext uri="{FF2B5EF4-FFF2-40B4-BE49-F238E27FC236}">
                <a16:creationId xmlns:a16="http://schemas.microsoft.com/office/drawing/2014/main" id="{678A6983-7F4C-B64C-8D33-7C30E09FB6F9}"/>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0" name="Google Shape;100;p1">
            <a:extLst>
              <a:ext uri="{FF2B5EF4-FFF2-40B4-BE49-F238E27FC236}">
                <a16:creationId xmlns:a16="http://schemas.microsoft.com/office/drawing/2014/main" id="{1EF77867-BC1B-584D-9DA5-258A8021906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2235085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References</a:t>
            </a:r>
            <a:endParaRPr lang="en-US" sz="2600" b="1" dirty="0">
              <a:solidFill>
                <a:srgbClr val="E84B36"/>
              </a:solidFill>
              <a:latin typeface="Arial" panose="020B0604020202020204" pitchFamily="34" charset="0"/>
              <a:cs typeface="Arial" panose="020B0604020202020204" pitchFamily="34" charset="0"/>
            </a:endParaRPr>
          </a:p>
          <a:p>
            <a:pPr marL="0" lvl="0" indent="0">
              <a:lnSpc>
                <a:spcPct val="100000"/>
              </a:lnSpc>
              <a:spcBef>
                <a:spcPts val="0"/>
              </a:spcBef>
              <a:buSzPts val="2000"/>
              <a:buNone/>
            </a:pPr>
            <a:endParaRPr lang="en-US" sz="1800" dirty="0">
              <a:solidFill>
                <a:schemeClr val="tx1"/>
              </a:solidFill>
              <a:latin typeface="+mn-lt"/>
              <a:ea typeface="Helvetica Neue Light"/>
              <a:cs typeface="Arial" panose="020B0604020202020204" pitchFamily="34" charset="0"/>
              <a:sym typeface="Helvetica Neue Light"/>
            </a:endParaRPr>
          </a:p>
          <a:p>
            <a:pPr marL="0" lvl="0" indent="0">
              <a:lnSpc>
                <a:spcPct val="100000"/>
              </a:lnSpc>
              <a:spcBef>
                <a:spcPts val="0"/>
              </a:spcBef>
              <a:buSzPts val="2000"/>
              <a:buNone/>
            </a:pPr>
            <a:r>
              <a:rPr lang="en-US" sz="1800" dirty="0">
                <a:solidFill>
                  <a:schemeClr val="tx1"/>
                </a:solidFill>
                <a:latin typeface="+mn-lt"/>
                <a:ea typeface="Helvetica Neue Light"/>
                <a:cs typeface="Arial" panose="020B0604020202020204" pitchFamily="34" charset="0"/>
                <a:sym typeface="Helvetica Neue Light"/>
              </a:rPr>
              <a:t>[1] </a:t>
            </a:r>
            <a:r>
              <a:rPr lang="en-US" sz="1800" dirty="0">
                <a:effectLst/>
                <a:latin typeface="+mn-lt"/>
                <a:ea typeface="SimSun" panose="02010600030101010101" pitchFamily="2" charset="-122"/>
                <a:cs typeface="Times New Roman" panose="02020603050405020304" pitchFamily="18" charset="0"/>
              </a:rPr>
              <a:t>https://www.cnn.com/2023/01/17/business/tesla-8-car-crash-autopilot/index.html</a:t>
            </a:r>
            <a:endParaRPr lang="en-US" sz="1800" dirty="0">
              <a:solidFill>
                <a:schemeClr val="tx1"/>
              </a:solidFill>
              <a:latin typeface="+mn-lt"/>
              <a:ea typeface="Helvetica Neue Light"/>
              <a:cs typeface="Arial" panose="020B0604020202020204" pitchFamily="34" charset="0"/>
              <a:sym typeface="Helvetica Neue Light"/>
            </a:endParaRPr>
          </a:p>
          <a:p>
            <a:pPr marL="0" lvl="0" indent="0">
              <a:lnSpc>
                <a:spcPct val="100000"/>
              </a:lnSpc>
              <a:spcBef>
                <a:spcPts val="0"/>
              </a:spcBef>
              <a:buSzPts val="2000"/>
              <a:buNone/>
            </a:pPr>
            <a:r>
              <a:rPr lang="en-US" sz="1800" dirty="0">
                <a:solidFill>
                  <a:schemeClr val="tx1"/>
                </a:solidFill>
                <a:latin typeface="+mn-lt"/>
                <a:ea typeface="Helvetica Neue Light"/>
                <a:cs typeface="Arial" panose="020B0604020202020204" pitchFamily="34" charset="0"/>
                <a:sym typeface="Helvetica Neue Light"/>
              </a:rPr>
              <a:t>[2] https://www.nytimes.com/2022/06/15/business/self-driving-car-nhtsa-crash-data.html</a:t>
            </a:r>
          </a:p>
          <a:p>
            <a:pPr marL="0" lvl="0" indent="0">
              <a:lnSpc>
                <a:spcPct val="100000"/>
              </a:lnSpc>
              <a:spcBef>
                <a:spcPts val="0"/>
              </a:spcBef>
              <a:buSzPts val="2000"/>
              <a:buNone/>
            </a:pPr>
            <a:r>
              <a:rPr lang="en-US" sz="1800" dirty="0">
                <a:solidFill>
                  <a:schemeClr val="tx1"/>
                </a:solidFill>
                <a:latin typeface="+mn-lt"/>
                <a:ea typeface="Helvetica Neue Light"/>
                <a:cs typeface="Arial" panose="020B0604020202020204" pitchFamily="34" charset="0"/>
                <a:sym typeface="Helvetica Neue Light"/>
              </a:rPr>
              <a:t>[3] </a:t>
            </a:r>
            <a:r>
              <a:rPr lang="en-US" sz="1800" dirty="0">
                <a:effectLst/>
                <a:latin typeface="+mn-lt"/>
                <a:ea typeface="SimSun" panose="02010600030101010101" pitchFamily="2" charset="-122"/>
                <a:cs typeface="Times New Roman" panose="02020603050405020304" pitchFamily="18" charset="0"/>
              </a:rPr>
              <a:t>https://carla.readthedocs.io/en/latest/core_world/#weather</a:t>
            </a:r>
            <a:endParaRPr lang="en-US" sz="1800" dirty="0">
              <a:solidFill>
                <a:schemeClr val="tx1"/>
              </a:solidFill>
              <a:latin typeface="+mn-lt"/>
              <a:ea typeface="Helvetica Neue Light"/>
              <a:cs typeface="Arial" panose="020B0604020202020204" pitchFamily="34" charset="0"/>
              <a:sym typeface="Helvetica Neue Light"/>
            </a:endParaRPr>
          </a:p>
          <a:p>
            <a:pPr marL="0" lvl="0" indent="0">
              <a:lnSpc>
                <a:spcPct val="100000"/>
              </a:lnSpc>
              <a:spcBef>
                <a:spcPts val="0"/>
              </a:spcBef>
              <a:buSzPts val="2000"/>
              <a:buNone/>
            </a:pPr>
            <a:r>
              <a:rPr lang="en-US" sz="1800" dirty="0">
                <a:solidFill>
                  <a:schemeClr val="tx1"/>
                </a:solidFill>
                <a:latin typeface="+mn-lt"/>
                <a:ea typeface="Helvetica Neue Light"/>
                <a:cs typeface="Arial" panose="020B0604020202020204" pitchFamily="34" charset="0"/>
                <a:sym typeface="Helvetica Neue Light"/>
              </a:rPr>
              <a:t>[4] </a:t>
            </a:r>
            <a:r>
              <a:rPr lang="en-US" sz="1800" dirty="0" err="1">
                <a:effectLst/>
                <a:latin typeface="+mn-lt"/>
                <a:ea typeface="SimSun" panose="02010600030101010101" pitchFamily="2" charset="-122"/>
                <a:cs typeface="Times New Roman" panose="02020603050405020304" pitchFamily="18" charset="0"/>
              </a:rPr>
              <a:t>Hippi</a:t>
            </a:r>
            <a:r>
              <a:rPr lang="en-US" sz="1800" dirty="0">
                <a:effectLst/>
                <a:latin typeface="+mn-lt"/>
                <a:ea typeface="SimSun" panose="02010600030101010101" pitchFamily="2" charset="-122"/>
                <a:cs typeface="Times New Roman" panose="02020603050405020304" pitchFamily="18" charset="0"/>
              </a:rPr>
              <a:t>, </a:t>
            </a:r>
            <a:r>
              <a:rPr lang="en-US" sz="1800" dirty="0" err="1">
                <a:effectLst/>
                <a:latin typeface="+mn-lt"/>
                <a:ea typeface="SimSun" panose="02010600030101010101" pitchFamily="2" charset="-122"/>
                <a:cs typeface="Times New Roman" panose="02020603050405020304" pitchFamily="18" charset="0"/>
              </a:rPr>
              <a:t>Marjo</a:t>
            </a:r>
            <a:r>
              <a:rPr lang="en-US" sz="1800" dirty="0">
                <a:effectLst/>
                <a:latin typeface="+mn-lt"/>
                <a:ea typeface="SimSun" panose="02010600030101010101" pitchFamily="2" charset="-122"/>
                <a:cs typeface="Times New Roman" panose="02020603050405020304" pitchFamily="18" charset="0"/>
              </a:rPr>
              <a:t> &amp; Juga, </a:t>
            </a:r>
            <a:r>
              <a:rPr lang="en-US" sz="1800" dirty="0" err="1">
                <a:effectLst/>
                <a:latin typeface="+mn-lt"/>
                <a:ea typeface="SimSun" panose="02010600030101010101" pitchFamily="2" charset="-122"/>
                <a:cs typeface="Times New Roman" panose="02020603050405020304" pitchFamily="18" charset="0"/>
              </a:rPr>
              <a:t>Ilkka</a:t>
            </a:r>
            <a:r>
              <a:rPr lang="en-US" sz="1800" dirty="0">
                <a:effectLst/>
                <a:latin typeface="+mn-lt"/>
                <a:ea typeface="SimSun" panose="02010600030101010101" pitchFamily="2" charset="-122"/>
                <a:cs typeface="Times New Roman" panose="02020603050405020304" pitchFamily="18" charset="0"/>
              </a:rPr>
              <a:t> &amp; Nurmi, </a:t>
            </a:r>
            <a:r>
              <a:rPr lang="en-US" sz="1800" dirty="0" err="1">
                <a:effectLst/>
                <a:latin typeface="+mn-lt"/>
                <a:ea typeface="SimSun" panose="02010600030101010101" pitchFamily="2" charset="-122"/>
                <a:cs typeface="Times New Roman" panose="02020603050405020304" pitchFamily="18" charset="0"/>
              </a:rPr>
              <a:t>Pertti</a:t>
            </a:r>
            <a:r>
              <a:rPr lang="en-US" sz="1800" dirty="0">
                <a:effectLst/>
                <a:latin typeface="+mn-lt"/>
                <a:ea typeface="SimSun" panose="02010600030101010101" pitchFamily="2" charset="-122"/>
                <a:cs typeface="Times New Roman" panose="02020603050405020304" pitchFamily="18" charset="0"/>
              </a:rPr>
              <a:t>. (2010). A statistical forecast model for road surface friction.</a:t>
            </a:r>
          </a:p>
          <a:p>
            <a:pPr marL="0" lvl="0" indent="0">
              <a:lnSpc>
                <a:spcPct val="100000"/>
              </a:lnSpc>
              <a:spcBef>
                <a:spcPts val="0"/>
              </a:spcBef>
              <a:buSzPts val="2000"/>
              <a:buNone/>
            </a:pPr>
            <a:r>
              <a:rPr lang="en-US" sz="1800" dirty="0">
                <a:solidFill>
                  <a:schemeClr val="tx1"/>
                </a:solidFill>
                <a:latin typeface="+mn-lt"/>
                <a:ea typeface="SimSun" panose="02010600030101010101" pitchFamily="2" charset="-122"/>
                <a:cs typeface="Times New Roman" panose="02020603050405020304" pitchFamily="18" charset="0"/>
                <a:sym typeface="Helvetica Neue Light"/>
              </a:rPr>
              <a:t>[5] https://github.com/bradyz/2020_CARLA_challenge</a:t>
            </a:r>
            <a:endParaRPr lang="en-US" sz="1800" dirty="0">
              <a:solidFill>
                <a:schemeClr val="tx1"/>
              </a:solidFill>
              <a:latin typeface="+mn-lt"/>
              <a:ea typeface="Helvetica Neue Light"/>
              <a:cs typeface="Arial" panose="020B0604020202020204" pitchFamily="34" charset="0"/>
              <a:sym typeface="Helvetica Neue Light"/>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dirty="0">
                <a:solidFill>
                  <a:schemeClr val="lt1"/>
                </a:solidFill>
                <a:latin typeface="+mn-lt"/>
                <a:ea typeface="Helvetica Neue Light"/>
                <a:cs typeface="Helvetica Neue Light"/>
                <a:sym typeface="Helvetica Neue Light"/>
              </a:rPr>
              <a:t>References</a:t>
            </a: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1578571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ctr" anchorCtr="0">
            <a:noAutofit/>
          </a:bodyPr>
          <a:lstStyle/>
          <a:p>
            <a:pPr indent="-457200">
              <a:lnSpc>
                <a:spcPct val="100000"/>
              </a:lnSpc>
              <a:spcBef>
                <a:spcPts val="0"/>
              </a:spcBef>
              <a:buSzPts val="2000"/>
            </a:pPr>
            <a:r>
              <a:rPr lang="en-US" sz="2400" dirty="0">
                <a:solidFill>
                  <a:schemeClr val="tx1"/>
                </a:solidFill>
                <a:latin typeface="Arial" panose="020B0604020202020204" pitchFamily="34" charset="0"/>
                <a:ea typeface="Helvetica Neue Light"/>
                <a:cs typeface="Arial" panose="020B0604020202020204" pitchFamily="34" charset="0"/>
                <a:sym typeface="Helvetica Neue Light"/>
              </a:rPr>
              <a:t>Background</a:t>
            </a:r>
          </a:p>
          <a:p>
            <a:pPr lvl="1" indent="-457200">
              <a:lnSpc>
                <a:spcPct val="100000"/>
              </a:lnSpc>
              <a:spcBef>
                <a:spcPts val="0"/>
              </a:spcBef>
              <a:buSzPts val="2000"/>
            </a:pPr>
            <a:r>
              <a:rPr lang="en-US" sz="2000" dirty="0">
                <a:solidFill>
                  <a:schemeClr val="tx1"/>
                </a:solidFill>
                <a:latin typeface="Arial" panose="020B0604020202020204" pitchFamily="34" charset="0"/>
                <a:ea typeface="Helvetica Neue Light"/>
                <a:cs typeface="Arial" panose="020B0604020202020204" pitchFamily="34" charset="0"/>
                <a:sym typeface="Helvetica Neue Light"/>
              </a:rPr>
              <a:t>Importance Of Simulators</a:t>
            </a:r>
          </a:p>
          <a:p>
            <a:pPr lvl="1" indent="-457200">
              <a:lnSpc>
                <a:spcPct val="100000"/>
              </a:lnSpc>
              <a:spcBef>
                <a:spcPts val="0"/>
              </a:spcBef>
              <a:buSzPts val="2000"/>
            </a:pPr>
            <a:r>
              <a:rPr lang="en-US" sz="2000" dirty="0">
                <a:solidFill>
                  <a:schemeClr val="tx1"/>
                </a:solidFill>
                <a:latin typeface="Arial" panose="020B0604020202020204" pitchFamily="34" charset="0"/>
                <a:ea typeface="Helvetica Neue Light"/>
                <a:cs typeface="Arial" panose="020B0604020202020204" pitchFamily="34" charset="0"/>
                <a:sym typeface="Helvetica Neue Light"/>
              </a:rPr>
              <a:t>Current Problems</a:t>
            </a:r>
          </a:p>
          <a:p>
            <a:pPr lvl="1" indent="-457200">
              <a:lnSpc>
                <a:spcPct val="100000"/>
              </a:lnSpc>
              <a:spcBef>
                <a:spcPts val="0"/>
              </a:spcBef>
              <a:buSzPts val="2000"/>
            </a:pPr>
            <a:r>
              <a:rPr lang="en-US" sz="2000" dirty="0">
                <a:solidFill>
                  <a:schemeClr val="tx1"/>
                </a:solidFill>
                <a:latin typeface="Arial" panose="020B0604020202020204" pitchFamily="34" charset="0"/>
                <a:ea typeface="Helvetica Neue Light"/>
                <a:cs typeface="Arial" panose="020B0604020202020204" pitchFamily="34" charset="0"/>
                <a:sym typeface="Helvetica Neue Light"/>
              </a:rPr>
              <a:t>Motivating Example</a:t>
            </a:r>
            <a:endParaRPr lang="en-US" sz="2400" dirty="0">
              <a:solidFill>
                <a:schemeClr val="tx1"/>
              </a:solidFill>
              <a:latin typeface="Arial" panose="020B0604020202020204" pitchFamily="34" charset="0"/>
              <a:ea typeface="Helvetica Neue Light"/>
              <a:cs typeface="Arial" panose="020B0604020202020204" pitchFamily="34" charset="0"/>
              <a:sym typeface="Helvetica Neue Light"/>
            </a:endParaRPr>
          </a:p>
          <a:p>
            <a:pPr indent="-457200">
              <a:lnSpc>
                <a:spcPct val="100000"/>
              </a:lnSpc>
              <a:spcBef>
                <a:spcPts val="0"/>
              </a:spcBef>
              <a:buSzPts val="2000"/>
            </a:pPr>
            <a:r>
              <a:rPr lang="en-US" sz="2400" dirty="0">
                <a:solidFill>
                  <a:schemeClr val="tx1"/>
                </a:solidFill>
                <a:latin typeface="Arial" panose="020B0604020202020204" pitchFamily="34" charset="0"/>
                <a:ea typeface="Helvetica Neue Light"/>
                <a:cs typeface="Arial" panose="020B0604020202020204" pitchFamily="34" charset="0"/>
                <a:sym typeface="Helvetica Neue Light"/>
              </a:rPr>
              <a:t>Implementation</a:t>
            </a:r>
          </a:p>
          <a:p>
            <a:pPr lvl="1" indent="-457200">
              <a:lnSpc>
                <a:spcPct val="100000"/>
              </a:lnSpc>
              <a:spcBef>
                <a:spcPts val="0"/>
              </a:spcBef>
              <a:buSzPts val="2000"/>
            </a:pPr>
            <a:r>
              <a:rPr lang="en-US" sz="2000" dirty="0">
                <a:solidFill>
                  <a:schemeClr val="tx1"/>
                </a:solidFill>
                <a:latin typeface="Arial" panose="020B0604020202020204" pitchFamily="34" charset="0"/>
                <a:ea typeface="Helvetica Neue Light"/>
                <a:cs typeface="Arial" panose="020B0604020202020204" pitchFamily="34" charset="0"/>
                <a:sym typeface="Helvetica Neue Light"/>
              </a:rPr>
              <a:t>Friction Model</a:t>
            </a:r>
          </a:p>
          <a:p>
            <a:pPr lvl="1" indent="-457200">
              <a:lnSpc>
                <a:spcPct val="100000"/>
              </a:lnSpc>
              <a:spcBef>
                <a:spcPts val="0"/>
              </a:spcBef>
              <a:buSzPts val="2000"/>
            </a:pPr>
            <a:r>
              <a:rPr lang="en-US" sz="2000" dirty="0">
                <a:solidFill>
                  <a:schemeClr val="tx1"/>
                </a:solidFill>
                <a:latin typeface="Arial" panose="020B0604020202020204" pitchFamily="34" charset="0"/>
                <a:ea typeface="Helvetica Neue Light"/>
                <a:cs typeface="Arial" panose="020B0604020202020204" pitchFamily="34" charset="0"/>
                <a:sym typeface="Helvetica Neue Light"/>
              </a:rPr>
              <a:t>Test Parameters</a:t>
            </a:r>
          </a:p>
          <a:p>
            <a:pPr lvl="1" indent="-457200">
              <a:lnSpc>
                <a:spcPct val="100000"/>
              </a:lnSpc>
              <a:spcBef>
                <a:spcPts val="0"/>
              </a:spcBef>
              <a:buSzPts val="2000"/>
            </a:pPr>
            <a:r>
              <a:rPr lang="en-US" sz="2000" dirty="0">
                <a:solidFill>
                  <a:schemeClr val="tx1"/>
                </a:solidFill>
                <a:latin typeface="Arial" panose="020B0604020202020204" pitchFamily="34" charset="0"/>
                <a:ea typeface="Helvetica Neue Light"/>
                <a:cs typeface="Arial" panose="020B0604020202020204" pitchFamily="34" charset="0"/>
                <a:sym typeface="Helvetica Neue Light"/>
              </a:rPr>
              <a:t>Evaluation</a:t>
            </a:r>
          </a:p>
          <a:p>
            <a:pPr indent="-457200">
              <a:lnSpc>
                <a:spcPct val="100000"/>
              </a:lnSpc>
              <a:spcBef>
                <a:spcPts val="0"/>
              </a:spcBef>
              <a:buSzPts val="2000"/>
            </a:pPr>
            <a:r>
              <a:rPr lang="en-US" sz="2400" dirty="0">
                <a:solidFill>
                  <a:schemeClr val="tx1"/>
                </a:solidFill>
                <a:latin typeface="Arial" panose="020B0604020202020204" pitchFamily="34" charset="0"/>
                <a:ea typeface="Helvetica Neue Light"/>
                <a:cs typeface="Arial" panose="020B0604020202020204" pitchFamily="34" charset="0"/>
                <a:sym typeface="Helvetica Neue Light"/>
              </a:rPr>
              <a:t>Selected Results</a:t>
            </a:r>
            <a:endParaRPr lang="en-US" sz="2000" dirty="0">
              <a:solidFill>
                <a:schemeClr val="tx1"/>
              </a:solidFill>
              <a:latin typeface="Arial" panose="020B0604020202020204" pitchFamily="34" charset="0"/>
              <a:ea typeface="Helvetica Neue Light"/>
              <a:cs typeface="Arial" panose="020B0604020202020204" pitchFamily="34" charset="0"/>
              <a:sym typeface="Helvetica Neue Light"/>
            </a:endParaRPr>
          </a:p>
          <a:p>
            <a:pPr indent="-457200">
              <a:lnSpc>
                <a:spcPct val="100000"/>
              </a:lnSpc>
              <a:spcBef>
                <a:spcPts val="0"/>
              </a:spcBef>
              <a:buSzPts val="2000"/>
            </a:pPr>
            <a:r>
              <a:rPr lang="en-US" sz="2400" dirty="0">
                <a:solidFill>
                  <a:schemeClr val="tx1"/>
                </a:solidFill>
                <a:latin typeface="Arial" panose="020B0604020202020204" pitchFamily="34" charset="0"/>
                <a:ea typeface="Helvetica Neue Light"/>
                <a:cs typeface="Arial" panose="020B0604020202020204" pitchFamily="34" charset="0"/>
                <a:sym typeface="Helvetica Neue Light"/>
              </a:rPr>
              <a:t>Conclusion</a:t>
            </a:r>
          </a:p>
          <a:p>
            <a:pPr lvl="1" indent="-457200">
              <a:lnSpc>
                <a:spcPct val="100000"/>
              </a:lnSpc>
              <a:spcBef>
                <a:spcPts val="0"/>
              </a:spcBef>
              <a:buSzPts val="2000"/>
            </a:pPr>
            <a:r>
              <a:rPr lang="en-US" sz="2000" dirty="0">
                <a:solidFill>
                  <a:schemeClr val="tx1"/>
                </a:solidFill>
                <a:latin typeface="Arial" panose="020B0604020202020204" pitchFamily="34" charset="0"/>
                <a:ea typeface="Helvetica Neue Light"/>
                <a:cs typeface="Arial" panose="020B0604020202020204" pitchFamily="34" charset="0"/>
                <a:sym typeface="Helvetica Neue Light"/>
              </a:rPr>
              <a:t>Future Work</a:t>
            </a: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4"/>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Outline</a:t>
            </a:r>
            <a:endParaRPr lang="en-US" sz="2400" dirty="0">
              <a:solidFill>
                <a:schemeClr val="lt1"/>
              </a:solidFill>
              <a:latin typeface="+mn-lt"/>
              <a:ea typeface="Helvetica Neue Light"/>
              <a:cs typeface="Helvetica Neue Light"/>
              <a:sym typeface="Helvetica Neue Light"/>
            </a:endParaRP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2492365327"/>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Why Use Simulators</a:t>
            </a:r>
            <a:endParaRPr lang="en-US" sz="2600" b="1" dirty="0">
              <a:solidFill>
                <a:srgbClr val="E84B36"/>
              </a:solidFill>
              <a:latin typeface="Arial" panose="020B0604020202020204" pitchFamily="34" charset="0"/>
              <a:cs typeface="Arial" panose="020B0604020202020204" pitchFamily="34" charset="0"/>
            </a:endParaRPr>
          </a:p>
          <a:p>
            <a:pPr marL="0" lvl="0" indent="0">
              <a:lnSpc>
                <a:spcPct val="100000"/>
              </a:lnSpc>
              <a:spcBef>
                <a:spcPts val="0"/>
              </a:spcBef>
              <a:buSzPts val="2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0" indent="0">
              <a:lnSpc>
                <a:spcPct val="100000"/>
              </a:lnSpc>
              <a:spcBef>
                <a:spcPts val="0"/>
              </a:spcBef>
              <a:buSzPts val="2000"/>
              <a:buNone/>
            </a:pPr>
            <a:r>
              <a:rPr lang="en-US" sz="1800" dirty="0">
                <a:latin typeface="Arial" panose="020B0604020202020204" pitchFamily="34" charset="0"/>
                <a:cs typeface="Arial" panose="020B0604020202020204" pitchFamily="34" charset="0"/>
              </a:rPr>
              <a:t>The safety of AVs has always been at the center of the discussion. [1]</a:t>
            </a:r>
          </a:p>
          <a:p>
            <a:pPr marL="0" indent="0">
              <a:lnSpc>
                <a:spcPct val="100000"/>
              </a:lnSpc>
              <a:spcBef>
                <a:spcPts val="0"/>
              </a:spcBef>
              <a:buSzPts val="2000"/>
              <a:buNone/>
            </a:pPr>
            <a:endParaRPr lang="en-US" sz="1800" dirty="0">
              <a:latin typeface="Arial" panose="020B0604020202020204" pitchFamily="34" charset="0"/>
              <a:cs typeface="Arial" panose="020B0604020202020204" pitchFamily="34" charset="0"/>
            </a:endParaRPr>
          </a:p>
          <a:p>
            <a:pPr marL="0" indent="0">
              <a:lnSpc>
                <a:spcPct val="100000"/>
              </a:lnSpc>
              <a:spcBef>
                <a:spcPts val="0"/>
              </a:spcBef>
              <a:buSzPts val="2000"/>
              <a:buNone/>
            </a:pPr>
            <a:endParaRPr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0" lvl="0" indent="0">
              <a:lnSpc>
                <a:spcPct val="100000"/>
              </a:lnSpc>
              <a:spcBef>
                <a:spcPts val="0"/>
              </a:spcBef>
              <a:buSzPts val="3000"/>
              <a:buNone/>
            </a:pPr>
            <a:endParaRPr lang="en-US" sz="2000" b="1" dirty="0">
              <a:solidFill>
                <a:srgbClr val="15264B"/>
              </a:solidFill>
              <a:latin typeface="Arial" panose="020B0604020202020204" pitchFamily="34" charset="0"/>
              <a:ea typeface="Helvetica Neue Light"/>
              <a:cs typeface="Arial" panose="020B0604020202020204" pitchFamily="34" charset="0"/>
              <a:sym typeface="Helvetica Neue Light"/>
            </a:endParaRPr>
          </a:p>
          <a:p>
            <a:pPr marL="0" lvl="0" indent="0">
              <a:lnSpc>
                <a:spcPct val="100000"/>
              </a:lnSpc>
              <a:spcBef>
                <a:spcPts val="0"/>
              </a:spcBef>
              <a:buSzPts val="3000"/>
              <a:buNone/>
            </a:pPr>
            <a:endParaRPr lang="en-US" sz="2000" b="1" dirty="0">
              <a:solidFill>
                <a:srgbClr val="15264B"/>
              </a:solidFill>
              <a:latin typeface="Arial" panose="020B0604020202020204" pitchFamily="34" charset="0"/>
              <a:ea typeface="Helvetica Neue Light"/>
              <a:cs typeface="Arial" panose="020B0604020202020204" pitchFamily="34" charset="0"/>
              <a:sym typeface="Helvetica Neue Light"/>
            </a:endParaRPr>
          </a:p>
          <a:p>
            <a:pPr marL="0" lvl="0" indent="0">
              <a:lnSpc>
                <a:spcPct val="100000"/>
              </a:lnSpc>
              <a:spcBef>
                <a:spcPts val="0"/>
              </a:spcBef>
              <a:buSzPts val="3000"/>
              <a:buNone/>
            </a:pPr>
            <a:endParaRPr lang="en-US" sz="2000" b="1" dirty="0">
              <a:solidFill>
                <a:srgbClr val="15264B"/>
              </a:solidFill>
              <a:latin typeface="Arial" panose="020B0604020202020204" pitchFamily="34" charset="0"/>
              <a:ea typeface="Helvetica Neue Light"/>
              <a:cs typeface="Arial" panose="020B0604020202020204" pitchFamily="34" charset="0"/>
              <a:sym typeface="Helvetica Neue Light"/>
            </a:endParaRPr>
          </a:p>
          <a:p>
            <a:pPr marL="0" lvl="0" indent="0">
              <a:lnSpc>
                <a:spcPct val="100000"/>
              </a:lnSpc>
              <a:spcBef>
                <a:spcPts val="0"/>
              </a:spcBef>
              <a:buSzPts val="3000"/>
              <a:buNone/>
            </a:pPr>
            <a:endParaRPr lang="en-US" sz="2000" b="1" dirty="0">
              <a:solidFill>
                <a:srgbClr val="15264B"/>
              </a:solidFill>
              <a:latin typeface="Arial" panose="020B0604020202020204" pitchFamily="34" charset="0"/>
              <a:ea typeface="Helvetica Neue Light"/>
              <a:cs typeface="Arial" panose="020B0604020202020204" pitchFamily="34" charset="0"/>
              <a:sym typeface="Helvetica Neue Light"/>
            </a:endParaRPr>
          </a:p>
          <a:p>
            <a:pPr marL="0" lvl="0" indent="0">
              <a:lnSpc>
                <a:spcPct val="100000"/>
              </a:lnSpc>
              <a:spcBef>
                <a:spcPts val="0"/>
              </a:spcBef>
              <a:buSzPts val="3000"/>
              <a:buNone/>
            </a:pPr>
            <a:endParaRPr lang="en-US" sz="1800" b="1"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0" lvl="0" indent="0">
              <a:lnSpc>
                <a:spcPct val="100000"/>
              </a:lnSpc>
              <a:spcBef>
                <a:spcPts val="0"/>
              </a:spcBef>
              <a:buSzPts val="3000"/>
              <a:buNone/>
            </a:pPr>
            <a:r>
              <a:rPr lang="en-US" sz="1800" dirty="0">
                <a:latin typeface="Arial" panose="020B0604020202020204" pitchFamily="34" charset="0"/>
                <a:cs typeface="Arial" panose="020B0604020202020204" pitchFamily="34" charset="0"/>
              </a:rPr>
              <a:t>From July 2021 to May 2022, the NHTSA collected 273 crashes involving Tesla’s Autopilot or the Full Self Driving mode, which includes five fatal crashes. [2]</a:t>
            </a:r>
          </a:p>
          <a:p>
            <a:pPr marL="0" lvl="0" indent="0">
              <a:lnSpc>
                <a:spcPct val="100000"/>
              </a:lnSpc>
              <a:spcBef>
                <a:spcPts val="0"/>
              </a:spcBef>
              <a:buSzPts val="3000"/>
              <a:buNone/>
            </a:pPr>
            <a:endParaRPr lang="en-US" sz="1800" dirty="0">
              <a:latin typeface="Arial" panose="020B0604020202020204" pitchFamily="34" charset="0"/>
              <a:cs typeface="Arial" panose="020B0604020202020204" pitchFamily="34" charset="0"/>
            </a:endParaRPr>
          </a:p>
          <a:p>
            <a:pPr marL="0" lvl="0" indent="0">
              <a:lnSpc>
                <a:spcPct val="100000"/>
              </a:lnSpc>
              <a:spcBef>
                <a:spcPts val="0"/>
              </a:spcBef>
              <a:buSzPts val="3000"/>
              <a:buNone/>
            </a:pPr>
            <a:r>
              <a:rPr lang="en-US" sz="1800" dirty="0">
                <a:latin typeface="Arial" panose="020B0604020202020204" pitchFamily="34" charset="0"/>
                <a:cs typeface="Arial" panose="020B0604020202020204" pitchFamily="34" charset="0"/>
              </a:rPr>
              <a:t>Training a robust system requires a large dataset. </a:t>
            </a:r>
          </a:p>
          <a:p>
            <a:pPr marL="0" lvl="0" indent="0">
              <a:lnSpc>
                <a:spcPct val="100000"/>
              </a:lnSpc>
              <a:spcBef>
                <a:spcPts val="0"/>
              </a:spcBef>
              <a:buSzPts val="3000"/>
              <a:buNone/>
            </a:pPr>
            <a:r>
              <a:rPr lang="en-US" sz="1800" dirty="0">
                <a:latin typeface="Arial" panose="020B0604020202020204" pitchFamily="34" charset="0"/>
                <a:cs typeface="Arial" panose="020B0604020202020204" pitchFamily="34" charset="0"/>
              </a:rPr>
              <a:t>Generating computer-simulated datasets has been advantageous in speed, cost, and safety. </a:t>
            </a:r>
          </a:p>
          <a:p>
            <a:pPr marL="0" lvl="0" indent="0">
              <a:lnSpc>
                <a:spcPct val="100000"/>
              </a:lnSpc>
              <a:spcBef>
                <a:spcPts val="0"/>
              </a:spcBef>
              <a:buSzPts val="3000"/>
              <a:buNone/>
            </a:pPr>
            <a:endParaRPr lang="en-US" sz="1800" dirty="0">
              <a:latin typeface="Arial" panose="020B0604020202020204" pitchFamily="34" charset="0"/>
              <a:cs typeface="Arial" panose="020B0604020202020204" pitchFamily="34" charset="0"/>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4"/>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Background</a:t>
            </a:r>
            <a:endParaRPr lang="en-US" sz="2400" dirty="0">
              <a:solidFill>
                <a:schemeClr val="lt1"/>
              </a:solidFill>
              <a:latin typeface="+mn-lt"/>
              <a:ea typeface="Helvetica Neue Light"/>
              <a:cs typeface="Helvetica Neue Light"/>
              <a:sym typeface="Helvetica Neue Light"/>
            </a:endParaRP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2" name="Picture 1">
            <a:extLst>
              <a:ext uri="{FF2B5EF4-FFF2-40B4-BE49-F238E27FC236}">
                <a16:creationId xmlns:a16="http://schemas.microsoft.com/office/drawing/2014/main" id="{9CCD7FEA-8CD8-3717-F611-A5ED806B05F7}"/>
              </a:ext>
            </a:extLst>
          </p:cNvPr>
          <p:cNvPicPr>
            <a:picLocks noChangeAspect="1"/>
          </p:cNvPicPr>
          <p:nvPr/>
        </p:nvPicPr>
        <p:blipFill>
          <a:blip r:embed="rId5"/>
          <a:stretch>
            <a:fillRect/>
          </a:stretch>
        </p:blipFill>
        <p:spPr>
          <a:xfrm>
            <a:off x="2181196" y="2397125"/>
            <a:ext cx="7829607" cy="1752613"/>
          </a:xfrm>
          <a:prstGeom prst="rect">
            <a:avLst/>
          </a:prstGeom>
        </p:spPr>
      </p:pic>
    </p:spTree>
    <p:extLst>
      <p:ext uri="{BB962C8B-B14F-4D97-AF65-F5344CB8AC3E}">
        <p14:creationId xmlns:p14="http://schemas.microsoft.com/office/powerpoint/2010/main" val="2013840662"/>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uto_rgb">
            <a:extLst>
              <a:ext uri="{FF2B5EF4-FFF2-40B4-BE49-F238E27FC236}">
                <a16:creationId xmlns:a16="http://schemas.microsoft.com/office/drawing/2014/main" id="{4ECA9440-792B-9358-187B-1B9EB5EEA4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50" r="25250"/>
          <a:stretch/>
        </p:blipFill>
        <p:spPr bwMode="auto">
          <a:xfrm>
            <a:off x="4742688" y="0"/>
            <a:ext cx="7449312"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30;p5">
            <a:extLst>
              <a:ext uri="{FF2B5EF4-FFF2-40B4-BE49-F238E27FC236}">
                <a16:creationId xmlns:a16="http://schemas.microsoft.com/office/drawing/2014/main" id="{46E989CB-9F74-2E4F-8E86-5A3306448C78}"/>
              </a:ext>
            </a:extLst>
          </p:cNvPr>
          <p:cNvSpPr/>
          <p:nvPr/>
        </p:nvSpPr>
        <p:spPr>
          <a:xfrm>
            <a:off x="0" y="0"/>
            <a:ext cx="4742688" cy="685800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 name="Picture 2" descr="A close up of a logo&#10;&#10;Description automatically generated">
            <a:extLst>
              <a:ext uri="{FF2B5EF4-FFF2-40B4-BE49-F238E27FC236}">
                <a16:creationId xmlns:a16="http://schemas.microsoft.com/office/drawing/2014/main" id="{E4740465-5092-6247-BADE-3D87E41CC03E}"/>
              </a:ext>
            </a:extLst>
          </p:cNvPr>
          <p:cNvPicPr>
            <a:picLocks noChangeAspect="1"/>
          </p:cNvPicPr>
          <p:nvPr/>
        </p:nvPicPr>
        <p:blipFill>
          <a:blip r:embed="rId5"/>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31B64556-A5F4-5146-8E37-420074540C19}"/>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9" name="Google Shape;100;p1">
            <a:extLst>
              <a:ext uri="{FF2B5EF4-FFF2-40B4-BE49-F238E27FC236}">
                <a16:creationId xmlns:a16="http://schemas.microsoft.com/office/drawing/2014/main" id="{8BAB4532-57BD-534E-8F58-A8AB0028754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
        <p:nvSpPr>
          <p:cNvPr id="2" name="Google Shape;100;p1">
            <a:extLst>
              <a:ext uri="{FF2B5EF4-FFF2-40B4-BE49-F238E27FC236}">
                <a16:creationId xmlns:a16="http://schemas.microsoft.com/office/drawing/2014/main" id="{DAB67F62-358D-4A96-5259-CEE6756B492B}"/>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Background</a:t>
            </a:r>
            <a:endParaRPr lang="en-US" sz="2400" dirty="0">
              <a:solidFill>
                <a:schemeClr val="lt1"/>
              </a:solidFill>
              <a:latin typeface="+mn-lt"/>
              <a:ea typeface="Helvetica Neue Light"/>
              <a:cs typeface="Helvetica Neue Light"/>
              <a:sym typeface="Helvetica Neue Light"/>
            </a:endParaRPr>
          </a:p>
        </p:txBody>
      </p:sp>
      <p:sp>
        <p:nvSpPr>
          <p:cNvPr id="5" name="Google Shape;147;p7">
            <a:extLst>
              <a:ext uri="{FF2B5EF4-FFF2-40B4-BE49-F238E27FC236}">
                <a16:creationId xmlns:a16="http://schemas.microsoft.com/office/drawing/2014/main" id="{C7877575-9AB1-D3BA-1545-6F4CC8AF0B20}"/>
              </a:ext>
            </a:extLst>
          </p:cNvPr>
          <p:cNvSpPr txBox="1">
            <a:spLocks/>
          </p:cNvSpPr>
          <p:nvPr/>
        </p:nvSpPr>
        <p:spPr>
          <a:xfrm>
            <a:off x="376809" y="1334279"/>
            <a:ext cx="4061079" cy="4821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000"/>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Current Issues</a:t>
            </a: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lvl="6" indent="-285750">
              <a:buClr>
                <a:schemeClr val="bg1"/>
              </a:buClr>
              <a:buSzPts val="200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Resemblance to the real world</a:t>
            </a:r>
          </a:p>
          <a:p>
            <a:pPr marL="285750" lvl="6" indent="-285750">
              <a:buClr>
                <a:schemeClr val="bg1"/>
              </a:buClr>
              <a:buSzPts val="200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Underrepresents the challenges</a:t>
            </a:r>
          </a:p>
          <a:p>
            <a:pPr marL="285750" lvl="5" indent="-285750">
              <a:buClr>
                <a:schemeClr val="bg1"/>
              </a:buClr>
              <a:buSzPts val="200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CARLA Simulator can produce visual effects in various weathers</a:t>
            </a:r>
          </a:p>
          <a:p>
            <a:pPr marL="285750" lvl="5" indent="-285750">
              <a:buClr>
                <a:schemeClr val="bg1"/>
              </a:buClr>
              <a:buSzPts val="200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Do not affect physics such as friction [3]</a:t>
            </a:r>
          </a:p>
          <a:p>
            <a:pPr marL="285750" lvl="5" indent="-285750">
              <a:buClr>
                <a:schemeClr val="bg1"/>
              </a:buClr>
              <a:buSzPts val="200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Output deviates from real behavior</a:t>
            </a:r>
          </a:p>
          <a:p>
            <a:pPr lvl="5">
              <a:buSzPts val="2000"/>
            </a:pPr>
            <a:endParaRPr lang="en-US" sz="1800" dirty="0">
              <a:solidFill>
                <a:schemeClr val="bg1"/>
              </a:solidFill>
              <a:latin typeface="Arial" panose="020B0604020202020204" pitchFamily="34" charset="0"/>
              <a:cs typeface="Arial" panose="020B0604020202020204" pitchFamily="34" charset="0"/>
            </a:endParaRPr>
          </a:p>
          <a:p>
            <a:pPr lvl="5">
              <a:buSzPts val="2000"/>
            </a:pPr>
            <a:endParaRPr lang="en-US" sz="1800" dirty="0">
              <a:solidFill>
                <a:schemeClr val="bg1"/>
              </a:solidFill>
              <a:latin typeface="Arial" panose="020B0604020202020204" pitchFamily="34" charset="0"/>
              <a:cs typeface="Arial" panose="020B0604020202020204" pitchFamily="34" charset="0"/>
            </a:endParaRPr>
          </a:p>
          <a:p>
            <a:pPr lvl="5">
              <a:buSzPts val="2000"/>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Purpose of Research</a:t>
            </a:r>
            <a:endParaRPr lang="en-US" sz="2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lvl="5" indent="-285750">
              <a:buClr>
                <a:schemeClr val="bg1"/>
              </a:buClr>
              <a:buSzPts val="200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Improving the realism of CARLA </a:t>
            </a:r>
          </a:p>
          <a:p>
            <a:pPr marL="285750" lvl="6" indent="-285750">
              <a:buClr>
                <a:schemeClr val="bg1"/>
              </a:buClr>
              <a:buSzPts val="200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Introduce friction according to model</a:t>
            </a:r>
          </a:p>
          <a:p>
            <a:pPr marL="285750" lvl="6" indent="-285750">
              <a:buClr>
                <a:schemeClr val="bg1"/>
              </a:buClr>
              <a:buSzPts val="2000"/>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Compare effect of modification</a:t>
            </a:r>
          </a:p>
        </p:txBody>
      </p:sp>
    </p:spTree>
    <p:extLst>
      <p:ext uri="{BB962C8B-B14F-4D97-AF65-F5344CB8AC3E}">
        <p14:creationId xmlns:p14="http://schemas.microsoft.com/office/powerpoint/2010/main" val="2639470840"/>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7" name="Google Shape;145;p7">
            <a:extLst>
              <a:ext uri="{FF2B5EF4-FFF2-40B4-BE49-F238E27FC236}">
                <a16:creationId xmlns:a16="http://schemas.microsoft.com/office/drawing/2014/main" id="{4B38BA3A-7E1A-3747-8625-7D0E5D698D93}"/>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905293"/>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Motivating Example</a:t>
            </a:r>
            <a:endParaRPr lang="en-US" sz="2600" b="1" dirty="0">
              <a:solidFill>
                <a:srgbClr val="E84B36"/>
              </a:solidFill>
              <a:latin typeface="Arial" panose="020B0604020202020204" pitchFamily="34" charset="0"/>
              <a:cs typeface="Arial" panose="020B0604020202020204" pitchFamily="34" charset="0"/>
            </a:endParaRPr>
          </a:p>
          <a:p>
            <a:pPr marL="0" indent="0">
              <a:lnSpc>
                <a:spcPct val="100000"/>
              </a:lnSpc>
              <a:spcBef>
                <a:spcPts val="0"/>
              </a:spcBef>
              <a:buSzPts val="2000"/>
              <a:buNone/>
            </a:pPr>
            <a:endParaRPr lang="en-US" sz="1800" b="1" dirty="0">
              <a:solidFill>
                <a:srgbClr val="15264B"/>
              </a:solidFill>
              <a:latin typeface="Arial" panose="020B0604020202020204" pitchFamily="34" charset="0"/>
              <a:ea typeface="Helvetica Neue Light"/>
              <a:cs typeface="Arial" panose="020B0604020202020204" pitchFamily="34" charset="0"/>
              <a:sym typeface="Helvetica Neue Light"/>
            </a:endParaRPr>
          </a:p>
          <a:p>
            <a:pPr marL="0" indent="0">
              <a:lnSpc>
                <a:spcPct val="100000"/>
              </a:lnSpc>
              <a:spcBef>
                <a:spcPts val="0"/>
              </a:spcBef>
              <a:buSzPts val="2000"/>
              <a:buNone/>
            </a:pPr>
            <a:r>
              <a:rPr lang="en-US" sz="1800" b="1" dirty="0">
                <a:solidFill>
                  <a:srgbClr val="15264B"/>
                </a:solidFill>
                <a:latin typeface="Arial" panose="020B0604020202020204" pitchFamily="34" charset="0"/>
                <a:ea typeface="Helvetica Neue Light"/>
                <a:cs typeface="Arial" panose="020B0604020202020204" pitchFamily="34" charset="0"/>
                <a:sym typeface="Helvetica Neue Light"/>
              </a:rPr>
              <a:t>A common cut-In scenario</a:t>
            </a: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3" name="Google Shape;145;p7">
            <a:extLst>
              <a:ext uri="{FF2B5EF4-FFF2-40B4-BE49-F238E27FC236}">
                <a16:creationId xmlns:a16="http://schemas.microsoft.com/office/drawing/2014/main" id="{325747AD-A692-C24D-B2E9-4AAA81B9858C}"/>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14" name="Picture 13" descr="A close up of a logo&#10;&#10;Description automatically generated">
            <a:extLst>
              <a:ext uri="{FF2B5EF4-FFF2-40B4-BE49-F238E27FC236}">
                <a16:creationId xmlns:a16="http://schemas.microsoft.com/office/drawing/2014/main" id="{005E4F43-6263-2142-B102-777F95C212E1}"/>
              </a:ext>
            </a:extLst>
          </p:cNvPr>
          <p:cNvPicPr>
            <a:picLocks noChangeAspect="1"/>
          </p:cNvPicPr>
          <p:nvPr/>
        </p:nvPicPr>
        <p:blipFill>
          <a:blip r:embed="rId3"/>
          <a:stretch>
            <a:fillRect/>
          </a:stretch>
        </p:blipFill>
        <p:spPr>
          <a:xfrm>
            <a:off x="11554210" y="228014"/>
            <a:ext cx="277906" cy="401420"/>
          </a:xfrm>
          <a:prstGeom prst="rect">
            <a:avLst/>
          </a:prstGeom>
        </p:spPr>
      </p:pic>
      <p:sp>
        <p:nvSpPr>
          <p:cNvPr id="15" name="Google Shape;100;p1">
            <a:extLst>
              <a:ext uri="{FF2B5EF4-FFF2-40B4-BE49-F238E27FC236}">
                <a16:creationId xmlns:a16="http://schemas.microsoft.com/office/drawing/2014/main" id="{C5013B02-0990-D847-B65E-CD8B40D09C33}"/>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Background</a:t>
            </a:r>
            <a:endParaRPr lang="en-US" sz="2400" dirty="0">
              <a:solidFill>
                <a:schemeClr val="lt1"/>
              </a:solidFill>
              <a:latin typeface="+mn-lt"/>
              <a:ea typeface="Helvetica Neue Light"/>
              <a:cs typeface="Helvetica Neue Light"/>
              <a:sym typeface="Helvetica Neue Light"/>
            </a:endParaRPr>
          </a:p>
        </p:txBody>
      </p:sp>
      <p:sp>
        <p:nvSpPr>
          <p:cNvPr id="26" name="Google Shape;100;p1">
            <a:extLst>
              <a:ext uri="{FF2B5EF4-FFF2-40B4-BE49-F238E27FC236}">
                <a16:creationId xmlns:a16="http://schemas.microsoft.com/office/drawing/2014/main" id="{1DC66BAD-237A-D943-A52C-7488E459A608}"/>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descr="A close up of a car's license plate&#10;&#10;Description automatically generated with low confidence">
            <a:extLst>
              <a:ext uri="{FF2B5EF4-FFF2-40B4-BE49-F238E27FC236}">
                <a16:creationId xmlns:a16="http://schemas.microsoft.com/office/drawing/2014/main" id="{6CFC81B2-0270-CF7E-E979-DDF189311BB8}"/>
              </a:ext>
            </a:extLst>
          </p:cNvPr>
          <p:cNvPicPr>
            <a:picLocks noChangeAspect="1"/>
          </p:cNvPicPr>
          <p:nvPr/>
        </p:nvPicPr>
        <p:blipFill>
          <a:blip r:embed="rId4"/>
          <a:stretch>
            <a:fillRect/>
          </a:stretch>
        </p:blipFill>
        <p:spPr>
          <a:xfrm>
            <a:off x="1219200" y="2531767"/>
            <a:ext cx="4559808" cy="2849880"/>
          </a:xfrm>
          <a:prstGeom prst="rect">
            <a:avLst/>
          </a:prstGeom>
        </p:spPr>
      </p:pic>
      <p:pic>
        <p:nvPicPr>
          <p:cNvPr id="5" name="Picture 4" descr="A picture containing furniture, indoor, file, white&#10;&#10;Description automatically generated">
            <a:extLst>
              <a:ext uri="{FF2B5EF4-FFF2-40B4-BE49-F238E27FC236}">
                <a16:creationId xmlns:a16="http://schemas.microsoft.com/office/drawing/2014/main" id="{B3205A6A-500B-0C82-8FDE-369E0EBD47F0}"/>
              </a:ext>
            </a:extLst>
          </p:cNvPr>
          <p:cNvPicPr>
            <a:picLocks noChangeAspect="1"/>
          </p:cNvPicPr>
          <p:nvPr/>
        </p:nvPicPr>
        <p:blipFill>
          <a:blip r:embed="rId5"/>
          <a:stretch>
            <a:fillRect/>
          </a:stretch>
        </p:blipFill>
        <p:spPr>
          <a:xfrm>
            <a:off x="6412992" y="2531767"/>
            <a:ext cx="4559808" cy="2849880"/>
          </a:xfrm>
          <a:prstGeom prst="rect">
            <a:avLst/>
          </a:prstGeom>
        </p:spPr>
      </p:pic>
      <p:sp>
        <p:nvSpPr>
          <p:cNvPr id="7" name="TextBox 6">
            <a:extLst>
              <a:ext uri="{FF2B5EF4-FFF2-40B4-BE49-F238E27FC236}">
                <a16:creationId xmlns:a16="http://schemas.microsoft.com/office/drawing/2014/main" id="{B1FA58C0-028D-1502-52F6-F88A10CE4CF5}"/>
              </a:ext>
            </a:extLst>
          </p:cNvPr>
          <p:cNvSpPr txBox="1"/>
          <p:nvPr/>
        </p:nvSpPr>
        <p:spPr>
          <a:xfrm>
            <a:off x="2582672" y="5530386"/>
            <a:ext cx="1832864" cy="307777"/>
          </a:xfrm>
          <a:prstGeom prst="rect">
            <a:avLst/>
          </a:prstGeom>
          <a:noFill/>
        </p:spPr>
        <p:txBody>
          <a:bodyPr wrap="square">
            <a:spAutoFit/>
          </a:bodyPr>
          <a:lstStyle/>
          <a:p>
            <a:pPr marL="0" indent="0">
              <a:lnSpc>
                <a:spcPct val="100000"/>
              </a:lnSpc>
              <a:spcBef>
                <a:spcPts val="0"/>
              </a:spcBef>
              <a:buSzPts val="2000"/>
              <a:buNone/>
            </a:pPr>
            <a:r>
              <a:rPr lang="en-US" sz="1400" dirty="0">
                <a:solidFill>
                  <a:srgbClr val="1B4284"/>
                </a:solidFill>
                <a:latin typeface="Arial" panose="020B0604020202020204" pitchFamily="34" charset="0"/>
                <a:cs typeface="Arial" panose="020B0604020202020204" pitchFamily="34" charset="0"/>
              </a:rPr>
              <a:t>With Original Friction</a:t>
            </a:r>
          </a:p>
        </p:txBody>
      </p:sp>
      <p:sp>
        <p:nvSpPr>
          <p:cNvPr id="9" name="TextBox 8">
            <a:extLst>
              <a:ext uri="{FF2B5EF4-FFF2-40B4-BE49-F238E27FC236}">
                <a16:creationId xmlns:a16="http://schemas.microsoft.com/office/drawing/2014/main" id="{2B9B77B2-2796-B288-F62A-8BD94DC5F1D7}"/>
              </a:ext>
            </a:extLst>
          </p:cNvPr>
          <p:cNvSpPr txBox="1"/>
          <p:nvPr/>
        </p:nvSpPr>
        <p:spPr>
          <a:xfrm>
            <a:off x="7719568" y="5530386"/>
            <a:ext cx="1946656" cy="307777"/>
          </a:xfrm>
          <a:prstGeom prst="rect">
            <a:avLst/>
          </a:prstGeom>
          <a:noFill/>
        </p:spPr>
        <p:txBody>
          <a:bodyPr wrap="square">
            <a:spAutoFit/>
          </a:bodyPr>
          <a:lstStyle/>
          <a:p>
            <a:pPr marL="0" indent="0">
              <a:lnSpc>
                <a:spcPct val="100000"/>
              </a:lnSpc>
              <a:spcBef>
                <a:spcPts val="0"/>
              </a:spcBef>
              <a:buSzPts val="2000"/>
              <a:buNone/>
            </a:pPr>
            <a:r>
              <a:rPr lang="en-US" sz="1400" dirty="0">
                <a:solidFill>
                  <a:srgbClr val="1B4284"/>
                </a:solidFill>
                <a:latin typeface="Arial" panose="020B0604020202020204" pitchFamily="34" charset="0"/>
                <a:cs typeface="Arial" panose="020B0604020202020204" pitchFamily="34" charset="0"/>
              </a:rPr>
              <a:t>With Reduced Friction</a:t>
            </a:r>
          </a:p>
        </p:txBody>
      </p:sp>
      <p:sp>
        <p:nvSpPr>
          <p:cNvPr id="10" name="TextBox 9">
            <a:extLst>
              <a:ext uri="{FF2B5EF4-FFF2-40B4-BE49-F238E27FC236}">
                <a16:creationId xmlns:a16="http://schemas.microsoft.com/office/drawing/2014/main" id="{2D584C5C-4987-BCB8-3C50-12845DB0948E}"/>
              </a:ext>
            </a:extLst>
          </p:cNvPr>
          <p:cNvSpPr txBox="1"/>
          <p:nvPr/>
        </p:nvSpPr>
        <p:spPr>
          <a:xfrm>
            <a:off x="2306828" y="5926690"/>
            <a:ext cx="7578344" cy="307777"/>
          </a:xfrm>
          <a:prstGeom prst="rect">
            <a:avLst/>
          </a:prstGeom>
          <a:noFill/>
        </p:spPr>
        <p:txBody>
          <a:bodyPr wrap="square">
            <a:spAutoFit/>
          </a:bodyPr>
          <a:lstStyle/>
          <a:p>
            <a:pPr marL="0" indent="0">
              <a:lnSpc>
                <a:spcPct val="100000"/>
              </a:lnSpc>
              <a:spcBef>
                <a:spcPts val="0"/>
              </a:spcBef>
              <a:buSzPts val="2000"/>
              <a:buNone/>
            </a:pPr>
            <a:r>
              <a:rPr lang="en-US" dirty="0">
                <a:solidFill>
                  <a:srgbClr val="1B4284"/>
                </a:solidFill>
                <a:latin typeface="Arial" panose="020B0604020202020204" pitchFamily="34" charset="0"/>
                <a:cs typeface="Arial" panose="020B0604020202020204" pitchFamily="34" charset="0"/>
              </a:rPr>
              <a:t>NPC (blue) cuts in front of the ego-vehicle (red) controlled by pre-trained visual-based model.</a:t>
            </a:r>
            <a:endParaRPr lang="en-US" sz="1400" dirty="0">
              <a:solidFill>
                <a:srgbClr val="1B4284"/>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Friction Model from Literature</a:t>
            </a:r>
            <a:endParaRPr lang="en-US" sz="2600" b="1" dirty="0">
              <a:solidFill>
                <a:srgbClr val="E84B36"/>
              </a:solidFill>
              <a:latin typeface="Arial" panose="020B0604020202020204" pitchFamily="34" charset="0"/>
              <a:cs typeface="Arial" panose="020B0604020202020204" pitchFamily="34" charset="0"/>
            </a:endParaRPr>
          </a:p>
          <a:p>
            <a:pPr marL="0" lvl="0" indent="0">
              <a:lnSpc>
                <a:spcPct val="100000"/>
              </a:lnSpc>
              <a:spcBef>
                <a:spcPts val="0"/>
              </a:spcBef>
              <a:buSzPts val="2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0" indent="0">
              <a:lnSpc>
                <a:spcPct val="100000"/>
              </a:lnSpc>
              <a:spcBef>
                <a:spcPts val="0"/>
              </a:spcBef>
              <a:buSzPts val="2000"/>
              <a:buNone/>
            </a:pPr>
            <a:r>
              <a:rPr lang="en-US" sz="1800" dirty="0">
                <a:latin typeface="Arial" panose="020B0604020202020204" pitchFamily="34" charset="0"/>
                <a:cs typeface="Arial" panose="020B0604020202020204" pitchFamily="34" charset="0"/>
              </a:rPr>
              <a:t>Accurate, lightweight, and easy interpretation.</a:t>
            </a:r>
          </a:p>
          <a:p>
            <a:pPr marL="0" indent="0">
              <a:lnSpc>
                <a:spcPct val="100000"/>
              </a:lnSpc>
              <a:spcBef>
                <a:spcPts val="0"/>
              </a:spcBef>
              <a:buSzPts val="2000"/>
              <a:buNone/>
            </a:pPr>
            <a:endParaRPr lang="en-US" sz="1800" b="1" dirty="0">
              <a:solidFill>
                <a:schemeClr val="tx1"/>
              </a:solidFill>
              <a:latin typeface="Arial" panose="020B0604020202020204" pitchFamily="34" charset="0"/>
              <a:cs typeface="Arial" panose="020B0604020202020204" pitchFamily="34" charset="0"/>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dirty="0">
                <a:solidFill>
                  <a:schemeClr val="lt1"/>
                </a:solidFill>
                <a:latin typeface="+mn-lt"/>
                <a:ea typeface="Helvetica Neue Light"/>
                <a:cs typeface="Helvetica Neue Light"/>
                <a:sym typeface="Helvetica Neue Light"/>
              </a:rPr>
              <a:t>Implementation</a:t>
            </a: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
        <p:nvSpPr>
          <p:cNvPr id="4" name="TextBox 3">
            <a:extLst>
              <a:ext uri="{FF2B5EF4-FFF2-40B4-BE49-F238E27FC236}">
                <a16:creationId xmlns:a16="http://schemas.microsoft.com/office/drawing/2014/main" id="{747ABF09-25D8-2FEE-1277-6CA9E267E47B}"/>
              </a:ext>
            </a:extLst>
          </p:cNvPr>
          <p:cNvSpPr txBox="1"/>
          <p:nvPr/>
        </p:nvSpPr>
        <p:spPr>
          <a:xfrm>
            <a:off x="1880639" y="6080578"/>
            <a:ext cx="8430722" cy="307777"/>
          </a:xfrm>
          <a:prstGeom prst="rect">
            <a:avLst/>
          </a:prstGeom>
          <a:noFill/>
        </p:spPr>
        <p:txBody>
          <a:bodyPr wrap="square">
            <a:spAutoFit/>
          </a:bodyPr>
          <a:lstStyle/>
          <a:p>
            <a:r>
              <a:rPr lang="en-US" sz="1400" dirty="0">
                <a:solidFill>
                  <a:srgbClr val="1B4284"/>
                </a:solidFill>
                <a:latin typeface="Arial" panose="020B0604020202020204" pitchFamily="34" charset="0"/>
                <a:cs typeface="Arial" panose="020B0604020202020204" pitchFamily="34" charset="0"/>
              </a:rPr>
              <a:t>[4] </a:t>
            </a:r>
            <a:r>
              <a:rPr lang="en-US" sz="1400" dirty="0" err="1">
                <a:solidFill>
                  <a:srgbClr val="1B4284"/>
                </a:solidFill>
                <a:latin typeface="Arial" panose="020B0604020202020204" pitchFamily="34" charset="0"/>
                <a:cs typeface="Arial" panose="020B0604020202020204" pitchFamily="34" charset="0"/>
              </a:rPr>
              <a:t>Hippi</a:t>
            </a:r>
            <a:r>
              <a:rPr lang="en-US" sz="1400" dirty="0">
                <a:solidFill>
                  <a:srgbClr val="1B4284"/>
                </a:solidFill>
                <a:latin typeface="Arial" panose="020B0604020202020204" pitchFamily="34" charset="0"/>
                <a:cs typeface="Arial" panose="020B0604020202020204" pitchFamily="34" charset="0"/>
              </a:rPr>
              <a:t>, </a:t>
            </a:r>
            <a:r>
              <a:rPr lang="en-US" sz="1400" dirty="0" err="1">
                <a:solidFill>
                  <a:srgbClr val="1B4284"/>
                </a:solidFill>
                <a:latin typeface="Arial" panose="020B0604020202020204" pitchFamily="34" charset="0"/>
                <a:cs typeface="Arial" panose="020B0604020202020204" pitchFamily="34" charset="0"/>
              </a:rPr>
              <a:t>Marjo</a:t>
            </a:r>
            <a:r>
              <a:rPr lang="en-US" sz="1400" dirty="0">
                <a:solidFill>
                  <a:srgbClr val="1B4284"/>
                </a:solidFill>
                <a:latin typeface="Arial" panose="020B0604020202020204" pitchFamily="34" charset="0"/>
                <a:cs typeface="Arial" panose="020B0604020202020204" pitchFamily="34" charset="0"/>
              </a:rPr>
              <a:t> &amp; Juga, </a:t>
            </a:r>
            <a:r>
              <a:rPr lang="en-US" sz="1400" dirty="0" err="1">
                <a:solidFill>
                  <a:srgbClr val="1B4284"/>
                </a:solidFill>
                <a:latin typeface="Arial" panose="020B0604020202020204" pitchFamily="34" charset="0"/>
                <a:cs typeface="Arial" panose="020B0604020202020204" pitchFamily="34" charset="0"/>
              </a:rPr>
              <a:t>Ilkka</a:t>
            </a:r>
            <a:r>
              <a:rPr lang="en-US" sz="1400" dirty="0">
                <a:solidFill>
                  <a:srgbClr val="1B4284"/>
                </a:solidFill>
                <a:latin typeface="Arial" panose="020B0604020202020204" pitchFamily="34" charset="0"/>
                <a:cs typeface="Arial" panose="020B0604020202020204" pitchFamily="34" charset="0"/>
              </a:rPr>
              <a:t> &amp; Nurmi, </a:t>
            </a:r>
            <a:r>
              <a:rPr lang="en-US" sz="1400" dirty="0" err="1">
                <a:solidFill>
                  <a:srgbClr val="1B4284"/>
                </a:solidFill>
                <a:latin typeface="Arial" panose="020B0604020202020204" pitchFamily="34" charset="0"/>
                <a:cs typeface="Arial" panose="020B0604020202020204" pitchFamily="34" charset="0"/>
              </a:rPr>
              <a:t>Pertti</a:t>
            </a:r>
            <a:r>
              <a:rPr lang="en-US" sz="1400" dirty="0">
                <a:solidFill>
                  <a:srgbClr val="1B4284"/>
                </a:solidFill>
                <a:latin typeface="Arial" panose="020B0604020202020204" pitchFamily="34" charset="0"/>
                <a:cs typeface="Arial" panose="020B0604020202020204" pitchFamily="34" charset="0"/>
              </a:rPr>
              <a:t>. (2010). A statistical forecast model for road surface friction.</a:t>
            </a:r>
            <a:endParaRPr lang="en-US" dirty="0">
              <a:solidFill>
                <a:srgbClr val="1B4284"/>
              </a:solidFill>
            </a:endParaRPr>
          </a:p>
        </p:txBody>
      </p:sp>
      <p:pic>
        <p:nvPicPr>
          <p:cNvPr id="5" name="Picture 4">
            <a:extLst>
              <a:ext uri="{FF2B5EF4-FFF2-40B4-BE49-F238E27FC236}">
                <a16:creationId xmlns:a16="http://schemas.microsoft.com/office/drawing/2014/main" id="{BA7826DE-2ECF-7F86-2819-6D7839C6399E}"/>
              </a:ext>
            </a:extLst>
          </p:cNvPr>
          <p:cNvPicPr>
            <a:picLocks noChangeAspect="1"/>
          </p:cNvPicPr>
          <p:nvPr/>
        </p:nvPicPr>
        <p:blipFill>
          <a:blip r:embed="rId4"/>
          <a:stretch>
            <a:fillRect/>
          </a:stretch>
        </p:blipFill>
        <p:spPr>
          <a:xfrm>
            <a:off x="2015098" y="2367515"/>
            <a:ext cx="7633449" cy="3787865"/>
          </a:xfrm>
          <a:prstGeom prst="rect">
            <a:avLst/>
          </a:prstGeom>
        </p:spPr>
      </p:pic>
    </p:spTree>
    <p:extLst>
      <p:ext uri="{BB962C8B-B14F-4D97-AF65-F5344CB8AC3E}">
        <p14:creationId xmlns:p14="http://schemas.microsoft.com/office/powerpoint/2010/main" val="63345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Friction Model Implemented</a:t>
            </a:r>
            <a:endParaRPr lang="en-US" sz="2600" b="1" dirty="0">
              <a:solidFill>
                <a:srgbClr val="E84B36"/>
              </a:solidFill>
              <a:latin typeface="Arial" panose="020B0604020202020204" pitchFamily="34" charset="0"/>
              <a:cs typeface="Arial" panose="020B0604020202020204" pitchFamily="34" charset="0"/>
            </a:endParaRPr>
          </a:p>
          <a:p>
            <a:pPr marL="0" lvl="0" indent="0">
              <a:lnSpc>
                <a:spcPct val="100000"/>
              </a:lnSpc>
              <a:spcBef>
                <a:spcPts val="0"/>
              </a:spcBef>
              <a:buSzPts val="2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dirty="0">
                <a:solidFill>
                  <a:schemeClr val="lt1"/>
                </a:solidFill>
                <a:latin typeface="+mn-lt"/>
                <a:ea typeface="Helvetica Neue Light"/>
                <a:cs typeface="Helvetica Neue Light"/>
                <a:sym typeface="Helvetica Neue Light"/>
              </a:rPr>
              <a:t>Implementation</a:t>
            </a: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1032" name="Picture 8">
            <a:extLst>
              <a:ext uri="{FF2B5EF4-FFF2-40B4-BE49-F238E27FC236}">
                <a16:creationId xmlns:a16="http://schemas.microsoft.com/office/drawing/2014/main" id="{355A8708-6D65-1F5A-54AA-8DD537617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643" y="2082024"/>
            <a:ext cx="3777017" cy="37492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DF25CF5-6738-4D4A-CE61-D1EF44CF3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0339" y="2082024"/>
            <a:ext cx="3777018" cy="37492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798B1C-5B26-B3FB-EE60-3740F9FCCB11}"/>
              </a:ext>
            </a:extLst>
          </p:cNvPr>
          <p:cNvSpPr txBox="1"/>
          <p:nvPr/>
        </p:nvSpPr>
        <p:spPr>
          <a:xfrm>
            <a:off x="4053161" y="5925645"/>
            <a:ext cx="4085678" cy="307777"/>
          </a:xfrm>
          <a:prstGeom prst="rect">
            <a:avLst/>
          </a:prstGeom>
          <a:noFill/>
        </p:spPr>
        <p:txBody>
          <a:bodyPr wrap="square">
            <a:spAutoFit/>
          </a:bodyPr>
          <a:lstStyle/>
          <a:p>
            <a:r>
              <a:rPr lang="en-US" dirty="0">
                <a:solidFill>
                  <a:srgbClr val="1B4284"/>
                </a:solidFill>
                <a:latin typeface="Arial" panose="020B0604020202020204" pitchFamily="34" charset="0"/>
                <a:cs typeface="Arial" panose="020B0604020202020204" pitchFamily="34" charset="0"/>
                <a:sym typeface="Helvetica Neue Light"/>
              </a:rPr>
              <a:t>Model based on data from the statistical method. </a:t>
            </a:r>
            <a:endParaRPr lang="en-US" dirty="0">
              <a:solidFill>
                <a:srgbClr val="1B4284"/>
              </a:solidFill>
            </a:endParaRPr>
          </a:p>
        </p:txBody>
      </p:sp>
    </p:spTree>
    <p:extLst>
      <p:ext uri="{BB962C8B-B14F-4D97-AF65-F5344CB8AC3E}">
        <p14:creationId xmlns:p14="http://schemas.microsoft.com/office/powerpoint/2010/main" val="175917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600" b="1" dirty="0">
                <a:solidFill>
                  <a:srgbClr val="E84B36"/>
                </a:solidFill>
                <a:latin typeface="Arial" panose="020B0604020202020204" pitchFamily="34" charset="0"/>
                <a:cs typeface="Arial" panose="020B0604020202020204" pitchFamily="34" charset="0"/>
                <a:sym typeface="Helvetica Neue Light"/>
              </a:rPr>
              <a:t>Test Parameters: Scenarios</a:t>
            </a:r>
          </a:p>
          <a:p>
            <a:pPr marL="0" lvl="0" indent="0">
              <a:lnSpc>
                <a:spcPct val="100000"/>
              </a:lnSpc>
              <a:spcBef>
                <a:spcPts val="0"/>
              </a:spcBef>
              <a:buSzPts val="2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dirty="0">
                <a:solidFill>
                  <a:schemeClr val="lt1"/>
                </a:solidFill>
                <a:latin typeface="+mn-lt"/>
                <a:ea typeface="Helvetica Neue Light"/>
                <a:cs typeface="Helvetica Neue Light"/>
                <a:sym typeface="Helvetica Neue Light"/>
              </a:rPr>
              <a:t>Implementation</a:t>
            </a: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2" name="Picture 1" descr="Graphical user interface, diagram&#10;&#10;Description automatically generated">
            <a:extLst>
              <a:ext uri="{FF2B5EF4-FFF2-40B4-BE49-F238E27FC236}">
                <a16:creationId xmlns:a16="http://schemas.microsoft.com/office/drawing/2014/main" id="{696F0875-9DDB-E917-E1C3-DC8F106E6D5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1441" y="1865353"/>
            <a:ext cx="4844760" cy="1918970"/>
          </a:xfrm>
          <a:prstGeom prst="rect">
            <a:avLst/>
          </a:prstGeom>
          <a:noFill/>
          <a:ln>
            <a:noFill/>
          </a:ln>
        </p:spPr>
      </p:pic>
      <p:pic>
        <p:nvPicPr>
          <p:cNvPr id="4" name="Picture 3" descr="Diagram&#10;&#10;Description automatically generated">
            <a:extLst>
              <a:ext uri="{FF2B5EF4-FFF2-40B4-BE49-F238E27FC236}">
                <a16:creationId xmlns:a16="http://schemas.microsoft.com/office/drawing/2014/main" id="{81F7401C-B7D7-3E6C-BAFB-B3BBB8E32B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73155" y="4089898"/>
            <a:ext cx="4845685" cy="1918970"/>
          </a:xfrm>
          <a:prstGeom prst="rect">
            <a:avLst/>
          </a:prstGeom>
          <a:noFill/>
          <a:ln>
            <a:noFill/>
          </a:ln>
        </p:spPr>
      </p:pic>
      <p:pic>
        <p:nvPicPr>
          <p:cNvPr id="5" name="Picture 4" descr="Diagram&#10;&#10;Description automatically generated">
            <a:extLst>
              <a:ext uri="{FF2B5EF4-FFF2-40B4-BE49-F238E27FC236}">
                <a16:creationId xmlns:a16="http://schemas.microsoft.com/office/drawing/2014/main" id="{14CED54D-1D91-33E3-3389-F5C0611FFE36}"/>
              </a:ext>
            </a:extLst>
          </p:cNvPr>
          <p:cNvPicPr>
            <a:picLocks noChangeAspect="1"/>
          </p:cNvPicPr>
          <p:nvPr/>
        </p:nvPicPr>
        <p:blipFill>
          <a:blip r:embed="rId6"/>
          <a:stretch>
            <a:fillRect/>
          </a:stretch>
        </p:blipFill>
        <p:spPr>
          <a:xfrm>
            <a:off x="6495801" y="1861254"/>
            <a:ext cx="4845399" cy="1918970"/>
          </a:xfrm>
          <a:prstGeom prst="rect">
            <a:avLst/>
          </a:prstGeom>
        </p:spPr>
      </p:pic>
      <p:sp>
        <p:nvSpPr>
          <p:cNvPr id="8" name="TextBox 7">
            <a:extLst>
              <a:ext uri="{FF2B5EF4-FFF2-40B4-BE49-F238E27FC236}">
                <a16:creationId xmlns:a16="http://schemas.microsoft.com/office/drawing/2014/main" id="{7C8433E1-749E-17B6-0625-7979E6001AAD}"/>
              </a:ext>
            </a:extLst>
          </p:cNvPr>
          <p:cNvSpPr txBox="1"/>
          <p:nvPr/>
        </p:nvSpPr>
        <p:spPr>
          <a:xfrm>
            <a:off x="2285641" y="3732909"/>
            <a:ext cx="1976359" cy="307777"/>
          </a:xfrm>
          <a:prstGeom prst="rect">
            <a:avLst/>
          </a:prstGeom>
          <a:noFill/>
        </p:spPr>
        <p:txBody>
          <a:bodyPr wrap="square">
            <a:spAutoFit/>
          </a:bodyPr>
          <a:lstStyle/>
          <a:p>
            <a:pPr marL="0" indent="0">
              <a:lnSpc>
                <a:spcPct val="100000"/>
              </a:lnSpc>
              <a:spcBef>
                <a:spcPts val="0"/>
              </a:spcBef>
              <a:buSzPts val="2000"/>
              <a:buNone/>
            </a:pPr>
            <a:r>
              <a:rPr lang="en-US" dirty="0">
                <a:solidFill>
                  <a:srgbClr val="1B4284"/>
                </a:solidFill>
                <a:latin typeface="Arial" panose="020B0604020202020204" pitchFamily="34" charset="0"/>
                <a:cs typeface="Arial" panose="020B0604020202020204" pitchFamily="34" charset="0"/>
              </a:rPr>
              <a:t>Ghost Cut-in Scenario</a:t>
            </a:r>
            <a:endParaRPr lang="en-US" sz="1400" dirty="0">
              <a:solidFill>
                <a:srgbClr val="1B4284"/>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FBBA67C-EF98-2A58-AD44-060D91053065}"/>
              </a:ext>
            </a:extLst>
          </p:cNvPr>
          <p:cNvSpPr txBox="1"/>
          <p:nvPr/>
        </p:nvSpPr>
        <p:spPr>
          <a:xfrm>
            <a:off x="7747315" y="3788409"/>
            <a:ext cx="2342370" cy="307777"/>
          </a:xfrm>
          <a:prstGeom prst="rect">
            <a:avLst/>
          </a:prstGeom>
          <a:noFill/>
        </p:spPr>
        <p:txBody>
          <a:bodyPr wrap="square">
            <a:spAutoFit/>
          </a:bodyPr>
          <a:lstStyle/>
          <a:p>
            <a:pPr marL="0" indent="0">
              <a:lnSpc>
                <a:spcPct val="100000"/>
              </a:lnSpc>
              <a:spcBef>
                <a:spcPts val="0"/>
              </a:spcBef>
              <a:buSzPts val="2000"/>
              <a:buNone/>
            </a:pPr>
            <a:r>
              <a:rPr lang="en-US" dirty="0">
                <a:solidFill>
                  <a:srgbClr val="1B4284"/>
                </a:solidFill>
                <a:latin typeface="Arial" panose="020B0604020202020204" pitchFamily="34" charset="0"/>
                <a:cs typeface="Arial" panose="020B0604020202020204" pitchFamily="34" charset="0"/>
              </a:rPr>
              <a:t>Lead Slowdown Scenario</a:t>
            </a:r>
            <a:endParaRPr lang="en-US" sz="1400" dirty="0">
              <a:solidFill>
                <a:srgbClr val="1B4284"/>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D6F6BCD-FCA3-4C99-A5E9-105265D09FAA}"/>
              </a:ext>
            </a:extLst>
          </p:cNvPr>
          <p:cNvSpPr txBox="1"/>
          <p:nvPr/>
        </p:nvSpPr>
        <p:spPr>
          <a:xfrm>
            <a:off x="4994908" y="6005585"/>
            <a:ext cx="2202181" cy="307777"/>
          </a:xfrm>
          <a:prstGeom prst="rect">
            <a:avLst/>
          </a:prstGeom>
          <a:noFill/>
        </p:spPr>
        <p:txBody>
          <a:bodyPr wrap="square">
            <a:spAutoFit/>
          </a:bodyPr>
          <a:lstStyle/>
          <a:p>
            <a:pPr marL="0" indent="0">
              <a:lnSpc>
                <a:spcPct val="100000"/>
              </a:lnSpc>
              <a:spcBef>
                <a:spcPts val="0"/>
              </a:spcBef>
              <a:buSzPts val="2000"/>
              <a:buNone/>
            </a:pPr>
            <a:r>
              <a:rPr lang="en-US" dirty="0">
                <a:solidFill>
                  <a:srgbClr val="1B4284"/>
                </a:solidFill>
                <a:latin typeface="Arial" panose="020B0604020202020204" pitchFamily="34" charset="0"/>
                <a:cs typeface="Arial" panose="020B0604020202020204" pitchFamily="34" charset="0"/>
              </a:rPr>
              <a:t>Front Accident Scenario</a:t>
            </a:r>
            <a:endParaRPr lang="en-US" sz="1400" dirty="0">
              <a:solidFill>
                <a:srgbClr val="1B428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0667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Google Shape;147;p7"/>
          <p:cNvSpPr txBox="1">
            <a:spLocks noGrp="1"/>
          </p:cNvSpPr>
          <p:nvPr>
            <p:ph type="body" idx="1"/>
          </p:nvPr>
        </p:nvSpPr>
        <p:spPr>
          <a:xfrm>
            <a:off x="376809" y="1334279"/>
            <a:ext cx="11177401"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600" b="1" dirty="0">
                <a:solidFill>
                  <a:srgbClr val="E84B36"/>
                </a:solidFill>
                <a:latin typeface="Arial" panose="020B0604020202020204" pitchFamily="34" charset="0"/>
                <a:cs typeface="Arial" panose="020B0604020202020204" pitchFamily="34" charset="0"/>
                <a:sym typeface="Helvetica Neue Light"/>
              </a:rPr>
              <a:t>Test Parameters: Weather Parameters</a:t>
            </a:r>
          </a:p>
          <a:p>
            <a:pPr marL="0" lvl="0" indent="0">
              <a:lnSpc>
                <a:spcPct val="100000"/>
              </a:lnSpc>
              <a:spcBef>
                <a:spcPts val="0"/>
              </a:spcBef>
              <a:buSzPts val="2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solidFill>
            <a:schemeClr val="bg1">
              <a:lumMod val="6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0" name="Google Shape;100;p1">
            <a:extLst>
              <a:ext uri="{FF2B5EF4-FFF2-40B4-BE49-F238E27FC236}">
                <a16:creationId xmlns:a16="http://schemas.microsoft.com/office/drawing/2014/main" id="{B922E6F9-2383-DE41-BF46-8C23337DD10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4" name="Google Shape;145;p7">
            <a:extLst>
              <a:ext uri="{FF2B5EF4-FFF2-40B4-BE49-F238E27FC236}">
                <a16:creationId xmlns:a16="http://schemas.microsoft.com/office/drawing/2014/main" id="{D5C485F8-53F2-BD48-9D7B-D5B2FD5D6C0B}"/>
              </a:ext>
            </a:extLst>
          </p:cNvPr>
          <p:cNvSpPr/>
          <p:nvPr/>
        </p:nvSpPr>
        <p:spPr>
          <a:xfrm rot="10800000" flipH="1">
            <a:off x="0" y="0"/>
            <a:ext cx="12192000" cy="868220"/>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4"/>
          <a:stretch>
            <a:fillRect/>
          </a:stretch>
        </p:blipFill>
        <p:spPr>
          <a:xfrm>
            <a:off x="11554210" y="228014"/>
            <a:ext cx="277906" cy="401420"/>
          </a:xfrm>
          <a:prstGeom prst="rect">
            <a:avLst/>
          </a:prstGeom>
        </p:spPr>
      </p:pic>
      <p:sp>
        <p:nvSpPr>
          <p:cNvPr id="26" name="Google Shape;100;p1">
            <a:extLst>
              <a:ext uri="{FF2B5EF4-FFF2-40B4-BE49-F238E27FC236}">
                <a16:creationId xmlns:a16="http://schemas.microsoft.com/office/drawing/2014/main" id="{8BD31E2B-72C7-9D4E-A895-6763E2548FC1}"/>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dirty="0">
                <a:solidFill>
                  <a:schemeClr val="lt1"/>
                </a:solidFill>
                <a:latin typeface="+mn-lt"/>
                <a:ea typeface="Helvetica Neue Light"/>
                <a:cs typeface="Helvetica Neue Light"/>
                <a:sym typeface="Helvetica Neue Light"/>
              </a:rPr>
              <a:t>Implementation</a:t>
            </a:r>
          </a:p>
        </p:txBody>
      </p:sp>
      <p:sp>
        <p:nvSpPr>
          <p:cNvPr id="15" name="Google Shape;100;p1">
            <a:extLst>
              <a:ext uri="{FF2B5EF4-FFF2-40B4-BE49-F238E27FC236}">
                <a16:creationId xmlns:a16="http://schemas.microsoft.com/office/drawing/2014/main" id="{D484479C-7053-2D42-9B29-890311931E77}"/>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graphicFrame>
        <p:nvGraphicFramePr>
          <p:cNvPr id="5" name="Table 4">
            <a:extLst>
              <a:ext uri="{FF2B5EF4-FFF2-40B4-BE49-F238E27FC236}">
                <a16:creationId xmlns:a16="http://schemas.microsoft.com/office/drawing/2014/main" id="{D43470CF-BF53-5363-677E-AFE144FFD4A6}"/>
              </a:ext>
            </a:extLst>
          </p:cNvPr>
          <p:cNvGraphicFramePr>
            <a:graphicFrameLocks noGrp="1"/>
          </p:cNvGraphicFramePr>
          <p:nvPr>
            <p:extLst>
              <p:ext uri="{D42A27DB-BD31-4B8C-83A1-F6EECF244321}">
                <p14:modId xmlns:p14="http://schemas.microsoft.com/office/powerpoint/2010/main" val="2954125909"/>
              </p:ext>
            </p:extLst>
          </p:nvPr>
        </p:nvGraphicFramePr>
        <p:xfrm>
          <a:off x="1293011" y="1890094"/>
          <a:ext cx="9605978" cy="2671434"/>
        </p:xfrm>
        <a:graphic>
          <a:graphicData uri="http://schemas.openxmlformats.org/drawingml/2006/table">
            <a:tbl>
              <a:tblPr>
                <a:tableStyleId>{3C2FFA5D-87B4-456A-9821-1D502468CF0F}</a:tableStyleId>
              </a:tblPr>
              <a:tblGrid>
                <a:gridCol w="1041207">
                  <a:extLst>
                    <a:ext uri="{9D8B030D-6E8A-4147-A177-3AD203B41FA5}">
                      <a16:colId xmlns:a16="http://schemas.microsoft.com/office/drawing/2014/main" val="3621072821"/>
                    </a:ext>
                  </a:extLst>
                </a:gridCol>
                <a:gridCol w="1091589">
                  <a:extLst>
                    <a:ext uri="{9D8B030D-6E8A-4147-A177-3AD203B41FA5}">
                      <a16:colId xmlns:a16="http://schemas.microsoft.com/office/drawing/2014/main" val="1773634642"/>
                    </a:ext>
                  </a:extLst>
                </a:gridCol>
                <a:gridCol w="1293113">
                  <a:extLst>
                    <a:ext uri="{9D8B030D-6E8A-4147-A177-3AD203B41FA5}">
                      <a16:colId xmlns:a16="http://schemas.microsoft.com/office/drawing/2014/main" val="2067708658"/>
                    </a:ext>
                  </a:extLst>
                </a:gridCol>
                <a:gridCol w="1242731">
                  <a:extLst>
                    <a:ext uri="{9D8B030D-6E8A-4147-A177-3AD203B41FA5}">
                      <a16:colId xmlns:a16="http://schemas.microsoft.com/office/drawing/2014/main" val="3546220034"/>
                    </a:ext>
                  </a:extLst>
                </a:gridCol>
                <a:gridCol w="906858">
                  <a:extLst>
                    <a:ext uri="{9D8B030D-6E8A-4147-A177-3AD203B41FA5}">
                      <a16:colId xmlns:a16="http://schemas.microsoft.com/office/drawing/2014/main" val="2565261561"/>
                    </a:ext>
                  </a:extLst>
                </a:gridCol>
                <a:gridCol w="940446">
                  <a:extLst>
                    <a:ext uri="{9D8B030D-6E8A-4147-A177-3AD203B41FA5}">
                      <a16:colId xmlns:a16="http://schemas.microsoft.com/office/drawing/2014/main" val="3911519666"/>
                    </a:ext>
                  </a:extLst>
                </a:gridCol>
                <a:gridCol w="990826">
                  <a:extLst>
                    <a:ext uri="{9D8B030D-6E8A-4147-A177-3AD203B41FA5}">
                      <a16:colId xmlns:a16="http://schemas.microsoft.com/office/drawing/2014/main" val="1128364994"/>
                    </a:ext>
                  </a:extLst>
                </a:gridCol>
                <a:gridCol w="1041207">
                  <a:extLst>
                    <a:ext uri="{9D8B030D-6E8A-4147-A177-3AD203B41FA5}">
                      <a16:colId xmlns:a16="http://schemas.microsoft.com/office/drawing/2014/main" val="4162104065"/>
                    </a:ext>
                  </a:extLst>
                </a:gridCol>
                <a:gridCol w="1058001">
                  <a:extLst>
                    <a:ext uri="{9D8B030D-6E8A-4147-A177-3AD203B41FA5}">
                      <a16:colId xmlns:a16="http://schemas.microsoft.com/office/drawing/2014/main" val="817230530"/>
                    </a:ext>
                  </a:extLst>
                </a:gridCol>
              </a:tblGrid>
              <a:tr h="890478">
                <a:tc>
                  <a:txBody>
                    <a:bodyPr/>
                    <a:lstStyle/>
                    <a:p>
                      <a:pPr algn="ctr" fontAlgn="ctr"/>
                      <a:r>
                        <a:rPr lang="en-US" sz="1400" b="1" u="none" strike="noStrike" dirty="0">
                          <a:effectLst/>
                        </a:rPr>
                        <a:t>Weather Parameter Name</a:t>
                      </a:r>
                      <a:endParaRPr lang="en-US" sz="1400" b="1" i="0" u="none" strike="noStrike" dirty="0">
                        <a:solidFill>
                          <a:srgbClr val="FFFFFF"/>
                        </a:solidFill>
                        <a:effectLst/>
                        <a:latin typeface="Calibri" panose="020F0502020204030204" pitchFamily="34" charset="0"/>
                      </a:endParaRPr>
                    </a:p>
                  </a:txBody>
                  <a:tcPr marL="4763" marR="4763" marT="4763" marB="0" anchor="ctr"/>
                </a:tc>
                <a:tc>
                  <a:txBody>
                    <a:bodyPr/>
                    <a:lstStyle/>
                    <a:p>
                      <a:pPr algn="ctr" fontAlgn="ctr"/>
                      <a:r>
                        <a:rPr lang="en-US" sz="1400" b="1" u="none" strike="noStrike" dirty="0">
                          <a:effectLst/>
                        </a:rPr>
                        <a:t>Cloudiness</a:t>
                      </a:r>
                      <a:endParaRPr lang="en-US" sz="1400" b="1" i="0" u="none" strike="noStrike" dirty="0">
                        <a:solidFill>
                          <a:srgbClr val="FFFFFF"/>
                        </a:solidFill>
                        <a:effectLst/>
                        <a:latin typeface="Calibri" panose="020F0502020204030204" pitchFamily="34" charset="0"/>
                      </a:endParaRPr>
                    </a:p>
                  </a:txBody>
                  <a:tcPr marL="4763" marR="4763" marT="4763" marB="0" anchor="ctr"/>
                </a:tc>
                <a:tc>
                  <a:txBody>
                    <a:bodyPr/>
                    <a:lstStyle/>
                    <a:p>
                      <a:pPr algn="ctr" fontAlgn="ctr"/>
                      <a:r>
                        <a:rPr lang="en-US" sz="1400" b="1" u="none" strike="noStrike" dirty="0">
                          <a:effectLst/>
                        </a:rPr>
                        <a:t>Precipitation</a:t>
                      </a:r>
                      <a:endParaRPr lang="en-US" sz="1400" b="1" i="0" u="none" strike="noStrike" dirty="0">
                        <a:solidFill>
                          <a:srgbClr val="FFFFFF"/>
                        </a:solidFill>
                        <a:effectLst/>
                        <a:latin typeface="Calibri" panose="020F0502020204030204" pitchFamily="34" charset="0"/>
                      </a:endParaRPr>
                    </a:p>
                  </a:txBody>
                  <a:tcPr marL="4763" marR="4763" marT="4763" marB="0" anchor="ctr"/>
                </a:tc>
                <a:tc>
                  <a:txBody>
                    <a:bodyPr/>
                    <a:lstStyle/>
                    <a:p>
                      <a:pPr algn="ctr" fontAlgn="ctr"/>
                      <a:r>
                        <a:rPr lang="en-US" sz="1400" b="1" u="none" strike="noStrike" dirty="0">
                          <a:effectLst/>
                        </a:rPr>
                        <a:t>Precipitation Deposits</a:t>
                      </a:r>
                      <a:endParaRPr lang="en-US" sz="1400" b="1" i="0" u="none" strike="noStrike" dirty="0">
                        <a:solidFill>
                          <a:srgbClr val="FFFFFF"/>
                        </a:solidFill>
                        <a:effectLst/>
                        <a:latin typeface="Calibri" panose="020F0502020204030204" pitchFamily="34" charset="0"/>
                      </a:endParaRPr>
                    </a:p>
                  </a:txBody>
                  <a:tcPr marL="4763" marR="4763" marT="4763" marB="0" anchor="ctr"/>
                </a:tc>
                <a:tc>
                  <a:txBody>
                    <a:bodyPr/>
                    <a:lstStyle/>
                    <a:p>
                      <a:pPr algn="ctr" fontAlgn="ctr"/>
                      <a:r>
                        <a:rPr lang="en-US" sz="1400" b="1" u="none" strike="noStrike" dirty="0">
                          <a:effectLst/>
                        </a:rPr>
                        <a:t>Wetness</a:t>
                      </a:r>
                      <a:endParaRPr lang="en-US" sz="1400" b="1" i="0" u="none" strike="noStrike" dirty="0">
                        <a:solidFill>
                          <a:srgbClr val="FFFFFF"/>
                        </a:solidFill>
                        <a:effectLst/>
                        <a:latin typeface="Calibri" panose="020F0502020204030204" pitchFamily="34" charset="0"/>
                      </a:endParaRPr>
                    </a:p>
                  </a:txBody>
                  <a:tcPr marL="4763" marR="4763" marT="4763" marB="0" anchor="ctr"/>
                </a:tc>
                <a:tc>
                  <a:txBody>
                    <a:bodyPr/>
                    <a:lstStyle/>
                    <a:p>
                      <a:pPr algn="ctr" fontAlgn="ctr"/>
                      <a:r>
                        <a:rPr lang="en-US" sz="1400" b="1" u="none" strike="noStrike" dirty="0">
                          <a:effectLst/>
                        </a:rPr>
                        <a:t>Fog Density</a:t>
                      </a:r>
                      <a:endParaRPr lang="en-US" sz="1400" b="1" i="0" u="none" strike="noStrike" dirty="0">
                        <a:solidFill>
                          <a:srgbClr val="FFFFFF"/>
                        </a:solidFill>
                        <a:effectLst/>
                        <a:latin typeface="Calibri" panose="020F0502020204030204" pitchFamily="34" charset="0"/>
                      </a:endParaRPr>
                    </a:p>
                  </a:txBody>
                  <a:tcPr marL="4763" marR="4763" marT="4763" marB="0" anchor="ctr"/>
                </a:tc>
                <a:tc>
                  <a:txBody>
                    <a:bodyPr/>
                    <a:lstStyle/>
                    <a:p>
                      <a:pPr algn="ctr" fontAlgn="ctr"/>
                      <a:r>
                        <a:rPr lang="en-US" sz="1400" b="1" u="none" strike="noStrike" dirty="0">
                          <a:effectLst/>
                        </a:rPr>
                        <a:t>Wind Intensity</a:t>
                      </a:r>
                      <a:endParaRPr lang="en-US" sz="1400" b="1" i="0" u="none" strike="noStrike" dirty="0">
                        <a:solidFill>
                          <a:srgbClr val="FFFFFF"/>
                        </a:solidFill>
                        <a:effectLst/>
                        <a:latin typeface="Calibri" panose="020F0502020204030204" pitchFamily="34" charset="0"/>
                      </a:endParaRPr>
                    </a:p>
                  </a:txBody>
                  <a:tcPr marL="4763" marR="4763" marT="4763" marB="0" anchor="ctr"/>
                </a:tc>
                <a:tc>
                  <a:txBody>
                    <a:bodyPr/>
                    <a:lstStyle/>
                    <a:p>
                      <a:pPr algn="ctr" fontAlgn="ctr"/>
                      <a:r>
                        <a:rPr lang="en-US" sz="1400" b="1" u="none" strike="noStrike" dirty="0">
                          <a:effectLst/>
                        </a:rPr>
                        <a:t>Ice Thickness</a:t>
                      </a:r>
                      <a:endParaRPr lang="en-US" sz="1400" b="1" i="0" u="none" strike="noStrike" dirty="0">
                        <a:solidFill>
                          <a:srgbClr val="FFFFFF"/>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Measured Friction</a:t>
                      </a:r>
                      <a:endParaRPr lang="en-US" sz="1400" b="1" i="0" u="sng" strike="noStrike" dirty="0">
                        <a:solidFill>
                          <a:srgbClr val="FFFFFF"/>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849229205"/>
                  </a:ext>
                </a:extLst>
              </a:tr>
              <a:tr h="296826">
                <a:tc>
                  <a:txBody>
                    <a:bodyPr/>
                    <a:lstStyle/>
                    <a:p>
                      <a:pPr algn="ctr" fontAlgn="b"/>
                      <a:r>
                        <a:rPr lang="en-US" sz="1400" b="1" u="none" strike="noStrike" dirty="0">
                          <a:effectLst/>
                        </a:rPr>
                        <a:t>rain_0</a:t>
                      </a:r>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ctr"/>
                      <a:r>
                        <a:rPr lang="en-US" sz="1400" b="0" u="none" strike="noStrike" dirty="0">
                          <a:effectLst/>
                        </a:rPr>
                        <a:t>20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10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1</a:t>
                      </a:r>
                      <a:endParaRPr lang="en-US" sz="1400" b="1" i="0" u="sng"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2414701644"/>
                  </a:ext>
                </a:extLst>
              </a:tr>
              <a:tr h="296826">
                <a:tc>
                  <a:txBody>
                    <a:bodyPr/>
                    <a:lstStyle/>
                    <a:p>
                      <a:pPr algn="ctr" fontAlgn="b"/>
                      <a:r>
                        <a:rPr lang="en-US" sz="1400" b="1" u="none" strike="noStrike" dirty="0">
                          <a:effectLst/>
                        </a:rPr>
                        <a:t>rain_20</a:t>
                      </a:r>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ctr"/>
                      <a:r>
                        <a:rPr lang="en-US" sz="1400" b="0" u="none" strike="noStrike" dirty="0">
                          <a:effectLst/>
                        </a:rPr>
                        <a:t>20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20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20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20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5</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20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0.63</a:t>
                      </a:r>
                      <a:endParaRPr lang="en-US" sz="1400" b="1" i="0" u="sng"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1003665300"/>
                  </a:ext>
                </a:extLst>
              </a:tr>
              <a:tr h="296826">
                <a:tc>
                  <a:txBody>
                    <a:bodyPr/>
                    <a:lstStyle/>
                    <a:p>
                      <a:pPr algn="ctr" fontAlgn="b"/>
                      <a:r>
                        <a:rPr lang="en-US" sz="1400" b="1" u="none" strike="noStrike" dirty="0">
                          <a:effectLst/>
                        </a:rPr>
                        <a:t>rain_40</a:t>
                      </a:r>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ctr"/>
                      <a:r>
                        <a:rPr lang="en-US" sz="1400" b="0" u="none" strike="noStrike" dirty="0">
                          <a:effectLst/>
                        </a:rPr>
                        <a:t>40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40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40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40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10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30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0.45</a:t>
                      </a:r>
                      <a:endParaRPr lang="en-US" sz="1400" b="1" i="0" u="sng"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2979111444"/>
                  </a:ext>
                </a:extLst>
              </a:tr>
              <a:tr h="296826">
                <a:tc>
                  <a:txBody>
                    <a:bodyPr/>
                    <a:lstStyle/>
                    <a:p>
                      <a:pPr algn="ctr" fontAlgn="b"/>
                      <a:r>
                        <a:rPr lang="en-US" sz="1400" b="1" u="none" strike="noStrike" dirty="0">
                          <a:effectLst/>
                        </a:rPr>
                        <a:t>rain_60</a:t>
                      </a:r>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ctr"/>
                      <a:r>
                        <a:rPr lang="en-US" sz="1400" b="0" u="none" strike="noStrike">
                          <a:effectLst/>
                        </a:rPr>
                        <a:t>60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60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60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60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15</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40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0.36</a:t>
                      </a:r>
                      <a:endParaRPr lang="en-US" sz="1400" b="1" i="0" u="sng"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2578440080"/>
                  </a:ext>
                </a:extLst>
              </a:tr>
              <a:tr h="296826">
                <a:tc>
                  <a:txBody>
                    <a:bodyPr/>
                    <a:lstStyle/>
                    <a:p>
                      <a:pPr algn="ctr" fontAlgn="b"/>
                      <a:r>
                        <a:rPr lang="en-US" sz="1400" b="1" u="none" strike="noStrike" dirty="0">
                          <a:effectLst/>
                        </a:rPr>
                        <a:t>rain_80</a:t>
                      </a:r>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ctr"/>
                      <a:r>
                        <a:rPr lang="en-US" sz="1400" b="0" u="none" strike="noStrike">
                          <a:effectLst/>
                        </a:rPr>
                        <a:t>80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80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80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80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20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50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0.32</a:t>
                      </a:r>
                      <a:endParaRPr lang="en-US" sz="1400" b="1" i="0" u="sng"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3801974481"/>
                  </a:ext>
                </a:extLst>
              </a:tr>
              <a:tr h="296826">
                <a:tc>
                  <a:txBody>
                    <a:bodyPr/>
                    <a:lstStyle/>
                    <a:p>
                      <a:pPr algn="ctr" fontAlgn="b"/>
                      <a:r>
                        <a:rPr lang="en-US" sz="1400" b="1" u="none" strike="noStrike" dirty="0">
                          <a:effectLst/>
                        </a:rPr>
                        <a:t>rain_100</a:t>
                      </a:r>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ctr"/>
                      <a:r>
                        <a:rPr lang="en-US" sz="1400" b="0" u="none" strike="noStrike">
                          <a:effectLst/>
                        </a:rPr>
                        <a:t>100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100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100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100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30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70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0.3</a:t>
                      </a:r>
                      <a:endParaRPr lang="en-US" sz="1400" b="1" i="0" u="sng"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2088792139"/>
                  </a:ext>
                </a:extLst>
              </a:tr>
            </a:tbl>
          </a:graphicData>
        </a:graphic>
      </p:graphicFrame>
      <p:graphicFrame>
        <p:nvGraphicFramePr>
          <p:cNvPr id="2" name="Table 1">
            <a:extLst>
              <a:ext uri="{FF2B5EF4-FFF2-40B4-BE49-F238E27FC236}">
                <a16:creationId xmlns:a16="http://schemas.microsoft.com/office/drawing/2014/main" id="{A9FC3DB2-835B-6A1D-E68E-2001E6D72A0E}"/>
              </a:ext>
            </a:extLst>
          </p:cNvPr>
          <p:cNvGraphicFramePr>
            <a:graphicFrameLocks noGrp="1"/>
          </p:cNvGraphicFramePr>
          <p:nvPr>
            <p:extLst>
              <p:ext uri="{D42A27DB-BD31-4B8C-83A1-F6EECF244321}">
                <p14:modId xmlns:p14="http://schemas.microsoft.com/office/powerpoint/2010/main" val="1193813856"/>
              </p:ext>
            </p:extLst>
          </p:nvPr>
        </p:nvGraphicFramePr>
        <p:xfrm>
          <a:off x="1293011" y="4726112"/>
          <a:ext cx="9605978" cy="1484130"/>
        </p:xfrm>
        <a:graphic>
          <a:graphicData uri="http://schemas.openxmlformats.org/drawingml/2006/table">
            <a:tbl>
              <a:tblPr>
                <a:tableStyleId>{3C2FFA5D-87B4-456A-9821-1D502468CF0F}</a:tableStyleId>
              </a:tblPr>
              <a:tblGrid>
                <a:gridCol w="1041207">
                  <a:extLst>
                    <a:ext uri="{9D8B030D-6E8A-4147-A177-3AD203B41FA5}">
                      <a16:colId xmlns:a16="http://schemas.microsoft.com/office/drawing/2014/main" val="3160541207"/>
                    </a:ext>
                  </a:extLst>
                </a:gridCol>
                <a:gridCol w="1091589">
                  <a:extLst>
                    <a:ext uri="{9D8B030D-6E8A-4147-A177-3AD203B41FA5}">
                      <a16:colId xmlns:a16="http://schemas.microsoft.com/office/drawing/2014/main" val="3982005795"/>
                    </a:ext>
                  </a:extLst>
                </a:gridCol>
                <a:gridCol w="1293113">
                  <a:extLst>
                    <a:ext uri="{9D8B030D-6E8A-4147-A177-3AD203B41FA5}">
                      <a16:colId xmlns:a16="http://schemas.microsoft.com/office/drawing/2014/main" val="695783046"/>
                    </a:ext>
                  </a:extLst>
                </a:gridCol>
                <a:gridCol w="1242731">
                  <a:extLst>
                    <a:ext uri="{9D8B030D-6E8A-4147-A177-3AD203B41FA5}">
                      <a16:colId xmlns:a16="http://schemas.microsoft.com/office/drawing/2014/main" val="3571942921"/>
                    </a:ext>
                  </a:extLst>
                </a:gridCol>
                <a:gridCol w="906858">
                  <a:extLst>
                    <a:ext uri="{9D8B030D-6E8A-4147-A177-3AD203B41FA5}">
                      <a16:colId xmlns:a16="http://schemas.microsoft.com/office/drawing/2014/main" val="2401124128"/>
                    </a:ext>
                  </a:extLst>
                </a:gridCol>
                <a:gridCol w="940446">
                  <a:extLst>
                    <a:ext uri="{9D8B030D-6E8A-4147-A177-3AD203B41FA5}">
                      <a16:colId xmlns:a16="http://schemas.microsoft.com/office/drawing/2014/main" val="3874222216"/>
                    </a:ext>
                  </a:extLst>
                </a:gridCol>
                <a:gridCol w="990826">
                  <a:extLst>
                    <a:ext uri="{9D8B030D-6E8A-4147-A177-3AD203B41FA5}">
                      <a16:colId xmlns:a16="http://schemas.microsoft.com/office/drawing/2014/main" val="2458603643"/>
                    </a:ext>
                  </a:extLst>
                </a:gridCol>
                <a:gridCol w="1041207">
                  <a:extLst>
                    <a:ext uri="{9D8B030D-6E8A-4147-A177-3AD203B41FA5}">
                      <a16:colId xmlns:a16="http://schemas.microsoft.com/office/drawing/2014/main" val="1160845756"/>
                    </a:ext>
                  </a:extLst>
                </a:gridCol>
                <a:gridCol w="1058001">
                  <a:extLst>
                    <a:ext uri="{9D8B030D-6E8A-4147-A177-3AD203B41FA5}">
                      <a16:colId xmlns:a16="http://schemas.microsoft.com/office/drawing/2014/main" val="73084820"/>
                    </a:ext>
                  </a:extLst>
                </a:gridCol>
              </a:tblGrid>
              <a:tr h="296826">
                <a:tc>
                  <a:txBody>
                    <a:bodyPr/>
                    <a:lstStyle/>
                    <a:p>
                      <a:pPr algn="ctr" fontAlgn="b"/>
                      <a:r>
                        <a:rPr lang="en-US" sz="1400" b="1" u="none" strike="noStrike" dirty="0">
                          <a:effectLst/>
                        </a:rPr>
                        <a:t>icy_0</a:t>
                      </a:r>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ctr"/>
                      <a:r>
                        <a:rPr lang="en-US" sz="1400" b="0" u="none" strike="noStrike">
                          <a:effectLst/>
                        </a:rPr>
                        <a:t>20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10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1</a:t>
                      </a:r>
                      <a:endParaRPr lang="en-US" sz="1400" b="1" i="0" u="sng"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3473832014"/>
                  </a:ext>
                </a:extLst>
              </a:tr>
              <a:tr h="296826">
                <a:tc>
                  <a:txBody>
                    <a:bodyPr/>
                    <a:lstStyle/>
                    <a:p>
                      <a:pPr algn="ctr" fontAlgn="b"/>
                      <a:r>
                        <a:rPr lang="en-US" sz="1400" b="1" u="none" strike="noStrike" dirty="0">
                          <a:effectLst/>
                        </a:rPr>
                        <a:t>icy_10</a:t>
                      </a:r>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ctr"/>
                      <a:r>
                        <a:rPr lang="en-US" sz="1400" b="0" u="none" strike="noStrike" dirty="0">
                          <a:effectLst/>
                        </a:rPr>
                        <a:t>20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10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10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10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0.66</a:t>
                      </a:r>
                      <a:endParaRPr lang="en-US" sz="1400" b="1" i="0" u="sng"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3622975642"/>
                  </a:ext>
                </a:extLst>
              </a:tr>
              <a:tr h="296826">
                <a:tc>
                  <a:txBody>
                    <a:bodyPr/>
                    <a:lstStyle/>
                    <a:p>
                      <a:pPr algn="ctr" fontAlgn="b"/>
                      <a:r>
                        <a:rPr lang="en-US" sz="1400" b="1" u="none" strike="noStrike" dirty="0">
                          <a:effectLst/>
                        </a:rPr>
                        <a:t>icy_30</a:t>
                      </a:r>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ctr"/>
                      <a:r>
                        <a:rPr lang="en-US" sz="1400" b="0" u="none" strike="noStrike">
                          <a:effectLst/>
                        </a:rPr>
                        <a:t>20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30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10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30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0.31</a:t>
                      </a:r>
                      <a:endParaRPr lang="en-US" sz="1400" b="1" i="0" u="sng"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1211355183"/>
                  </a:ext>
                </a:extLst>
              </a:tr>
              <a:tr h="296826">
                <a:tc>
                  <a:txBody>
                    <a:bodyPr/>
                    <a:lstStyle/>
                    <a:p>
                      <a:pPr algn="ctr" fontAlgn="b"/>
                      <a:r>
                        <a:rPr lang="en-US" sz="1400" b="1" u="none" strike="noStrike" dirty="0">
                          <a:effectLst/>
                        </a:rPr>
                        <a:t>icy_70</a:t>
                      </a:r>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ctr"/>
                      <a:r>
                        <a:rPr lang="en-US" sz="1400" b="0" u="none" strike="noStrike">
                          <a:effectLst/>
                        </a:rPr>
                        <a:t>20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70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10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70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0.16</a:t>
                      </a:r>
                      <a:endParaRPr lang="en-US" sz="1400" b="1" i="0" u="sng"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577632852"/>
                  </a:ext>
                </a:extLst>
              </a:tr>
              <a:tr h="296826">
                <a:tc>
                  <a:txBody>
                    <a:bodyPr/>
                    <a:lstStyle/>
                    <a:p>
                      <a:pPr algn="ctr" fontAlgn="b"/>
                      <a:r>
                        <a:rPr lang="en-US" sz="1400" b="1" u="none" strike="noStrike" dirty="0">
                          <a:effectLst/>
                        </a:rPr>
                        <a:t>icy_100</a:t>
                      </a:r>
                      <a:endParaRPr lang="en-US" sz="1400" b="1"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ctr"/>
                      <a:r>
                        <a:rPr lang="en-US" sz="1400" b="0" u="none" strike="noStrike">
                          <a:effectLst/>
                        </a:rPr>
                        <a:t>20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100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a:effectLst/>
                        </a:rPr>
                        <a:t>10</a:t>
                      </a:r>
                      <a:endParaRPr lang="en-US" sz="14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0" u="none" strike="noStrike" dirty="0">
                          <a:effectLst/>
                        </a:rPr>
                        <a:t>100</a:t>
                      </a:r>
                      <a:endParaRPr lang="en-US" sz="14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US" sz="1400" b="1" u="sng" strike="noStrike" dirty="0">
                          <a:effectLst>
                            <a:outerShdw blurRad="38100" dist="38100" dir="2700000" algn="tl">
                              <a:srgbClr val="000000">
                                <a:alpha val="43137"/>
                              </a:srgbClr>
                            </a:outerShdw>
                          </a:effectLst>
                        </a:rPr>
                        <a:t>0.15</a:t>
                      </a:r>
                      <a:endParaRPr lang="en-US" sz="1400" b="1" i="0" u="sng" strike="noStrike" dirty="0">
                        <a:solidFill>
                          <a:srgbClr val="000000"/>
                        </a:solidFill>
                        <a:effectLst>
                          <a:outerShdw blurRad="38100" dist="38100" dir="2700000" algn="tl">
                            <a:srgbClr val="000000">
                              <a:alpha val="43137"/>
                            </a:srgbClr>
                          </a:outerShdw>
                        </a:effectLst>
                        <a:latin typeface="Calibri" panose="020F0502020204030204" pitchFamily="34" charset="0"/>
                      </a:endParaRPr>
                    </a:p>
                  </a:txBody>
                  <a:tcPr marL="4763" marR="4763" marT="4763" marB="0" anchor="ctr"/>
                </a:tc>
                <a:extLst>
                  <a:ext uri="{0D108BD9-81ED-4DB2-BD59-A6C34878D82A}">
                    <a16:rowId xmlns:a16="http://schemas.microsoft.com/office/drawing/2014/main" val="4185838307"/>
                  </a:ext>
                </a:extLst>
              </a:tr>
            </a:tbl>
          </a:graphicData>
        </a:graphic>
      </p:graphicFrame>
    </p:spTree>
    <p:extLst>
      <p:ext uri="{BB962C8B-B14F-4D97-AF65-F5344CB8AC3E}">
        <p14:creationId xmlns:p14="http://schemas.microsoft.com/office/powerpoint/2010/main" val="119480363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19534</TotalTime>
  <Words>3105</Words>
  <Application>Microsoft Office PowerPoint</Application>
  <PresentationFormat>Widescreen</PresentationFormat>
  <Paragraphs>385</Paragraphs>
  <Slides>18</Slides>
  <Notes>18</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cnnsans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template. Please copy this document before making any edits</dc:title>
  <dc:creator>Nielsen, Joshua</dc:creator>
  <cp:lastModifiedBy>Jack Chen</cp:lastModifiedBy>
  <cp:revision>245</cp:revision>
  <dcterms:created xsi:type="dcterms:W3CDTF">2019-01-14T22:06:33Z</dcterms:created>
  <dcterms:modified xsi:type="dcterms:W3CDTF">2023-05-03T19:13:20Z</dcterms:modified>
</cp:coreProperties>
</file>